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77" r:id="rId15"/>
    <p:sldId id="278" r:id="rId16"/>
    <p:sldId id="279" r:id="rId17"/>
    <p:sldId id="280" r:id="rId18"/>
    <p:sldId id="281" r:id="rId19"/>
    <p:sldId id="282" r:id="rId20"/>
    <p:sldId id="273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73C32-67B4-4DAA-A0A1-F556380156FE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9FF31-6149-46C0-9027-0D79ECDF5A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316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652E5F5-CE06-4D5B-B76E-EF5D1FEA9D1E}" type="slidenum">
              <a:rPr lang="en-GB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GB" altLang="en-US"/>
          </a:p>
        </p:txBody>
      </p:sp>
      <p:sp>
        <p:nvSpPr>
          <p:cNvPr id="194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6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>
              <a:ea typeface="ＭＳ Ｐゴシック" pitchFamily="34" charset="-128"/>
            </a:endParaRPr>
          </a:p>
        </p:txBody>
      </p:sp>
      <p:sp>
        <p:nvSpPr>
          <p:cNvPr id="19461" name="Slide Number Placeholder 3"/>
          <p:cNvSpPr txBox="1">
            <a:spLocks noGrp="1"/>
          </p:cNvSpPr>
          <p:nvPr/>
        </p:nvSpPr>
        <p:spPr bwMode="auto">
          <a:xfrm>
            <a:off x="3884614" y="8685214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A0CB164-3526-40D8-8BB6-01262CF56152}" type="slidenum">
              <a:rPr lang="en-GB" altLang="en-US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652E5F5-CE06-4D5B-B76E-EF5D1FEA9D1E}" type="slidenum">
              <a:rPr lang="en-GB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GB" altLang="en-US"/>
          </a:p>
        </p:txBody>
      </p:sp>
      <p:sp>
        <p:nvSpPr>
          <p:cNvPr id="194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6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>
              <a:ea typeface="ＭＳ Ｐゴシック" pitchFamily="34" charset="-128"/>
            </a:endParaRPr>
          </a:p>
        </p:txBody>
      </p:sp>
      <p:sp>
        <p:nvSpPr>
          <p:cNvPr id="19461" name="Slide Number Placeholder 3"/>
          <p:cNvSpPr txBox="1">
            <a:spLocks noGrp="1"/>
          </p:cNvSpPr>
          <p:nvPr/>
        </p:nvSpPr>
        <p:spPr bwMode="auto">
          <a:xfrm>
            <a:off x="3884614" y="8685214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A0CB164-3526-40D8-8BB6-01262CF56152}" type="slidenum">
              <a:rPr lang="en-GB" altLang="en-US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Answers:</a:t>
            </a:r>
            <a:r>
              <a:rPr lang="en-US" baseline="0" dirty="0"/>
              <a:t> 6, Tokyo, </a:t>
            </a:r>
            <a:r>
              <a:rPr lang="en-US" baseline="0"/>
              <a:t>spaghetti bolognaise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9FF31-6149-46C0-9027-0D79ECDF5A5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355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FA8A-69F5-4599-9A0D-94250FFD43AD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C677-9EEE-469B-A5A3-661DBC486E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75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FA8A-69F5-4599-9A0D-94250FFD43AD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C677-9EEE-469B-A5A3-661DBC486E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62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FA8A-69F5-4599-9A0D-94250FFD43AD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C677-9EEE-469B-A5A3-661DBC486E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010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FA8A-69F5-4599-9A0D-94250FFD43AD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C677-9EEE-469B-A5A3-661DBC486E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40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FA8A-69F5-4599-9A0D-94250FFD43AD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C677-9EEE-469B-A5A3-661DBC486E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05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FA8A-69F5-4599-9A0D-94250FFD43AD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C677-9EEE-469B-A5A3-661DBC486E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909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FA8A-69F5-4599-9A0D-94250FFD43AD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C677-9EEE-469B-A5A3-661DBC486E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22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FA8A-69F5-4599-9A0D-94250FFD43AD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C677-9EEE-469B-A5A3-661DBC486E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77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FA8A-69F5-4599-9A0D-94250FFD43AD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C677-9EEE-469B-A5A3-661DBC486E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20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FA8A-69F5-4599-9A0D-94250FFD43AD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C677-9EEE-469B-A5A3-661DBC486E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30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FA8A-69F5-4599-9A0D-94250FFD43AD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C677-9EEE-469B-A5A3-661DBC486E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26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BFA8A-69F5-4599-9A0D-94250FFD43AD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CC677-9EEE-469B-A5A3-661DBC486E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48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32.png"/><Relationship Id="rId4" Type="http://schemas.openxmlformats.org/officeDocument/2006/relationships/hyperlink" Target="http://www.google.co.uk/url?sa=i&amp;rct=j&amp;q=espanol&amp;source=images&amp;cd=&amp;cad=rja&amp;docid=L2RtyMwd3yRQlM&amp;tbnid=366ONeIdxhF0lM:&amp;ved=&amp;url=http://www.keepcalm-o-matic.co.uk/p/tener-calma-y-aprender-espa%C3%B1ol/&amp;ei=yBN1Ub6RBtK0hAfVtIDIAw&amp;psig=AFQjCNGlbCTVN7JrSi3nUSPUNFv8PVG8QQ&amp;ust=136671367240121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3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www.flagsonline.it/republic-of-colombia&amp;psig=AOvVaw16SK-AqX2oYXcca0b4hjyF&amp;ust=1588669778749000&amp;source=images&amp;cd=vfe&amp;ved=0CAIQjRxqFwoTCPili6HumekCFQAAAAAdAAAAABAE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://www.google.co.uk/url?sa=i&amp;rct=j&amp;q=french+brands&amp;source=images&amp;cd=&amp;cad=rja&amp;uact=8&amp;ved=0CAcQjRw&amp;url=http://carbrandslogos.com/french-car-brands.html&amp;ei=lUwRVYXzJInUavijguAJ&amp;bvm=bv.89184060,d.d2s&amp;psig=AFQjCNFF0mmQUoaZchRUsMqD1B9U3hzVXQ&amp;ust=1427283263747568" TargetMode="External"/><Relationship Id="rId18" Type="http://schemas.openxmlformats.org/officeDocument/2006/relationships/hyperlink" Target="http://www.google.co.uk/url?sa=i&amp;rct=j&amp;q=french+brands&amp;source=images&amp;cd=&amp;cad=rja&amp;uact=8&amp;ved=0CAcQjRw&amp;url=http://www.logoquizukbrandsanswers.com/logo-quiz-french-brands-level-11-20-answers/&amp;ei=SE0RVZLpPMjmaOSvgpAM&amp;bvm=bv.89184060,d.d2s&amp;psig=AFQjCNFF0mmQUoaZchRUsMqD1B9U3hzVXQ&amp;ust=1427283263747568" TargetMode="External"/><Relationship Id="rId26" Type="http://schemas.openxmlformats.org/officeDocument/2006/relationships/hyperlink" Target="http://www.google.co.uk/url?sa=i&amp;rct=j&amp;q=lancome&amp;source=images&amp;cd=&amp;cad=rja&amp;uact=8&amp;ved=0CAcQjRw&amp;url=http://red-luxury.com/beauty/lancomes-50-million-woman&amp;ei=TU4RVYz2GoPtatDygKgH&amp;bvm=bv.89184060,d.d2s&amp;psig=AFQjCNEiL7y7GnRZRYWIA23yhPY9AZFjPA&amp;ust=1427283887766424" TargetMode="External"/><Relationship Id="rId3" Type="http://schemas.openxmlformats.org/officeDocument/2006/relationships/hyperlink" Target="http://www.google.co.uk/url?sa=i&amp;rct=j&amp;q=spanish+flag&amp;source=images&amp;cd=&amp;cad=rja&amp;uact=8&amp;docid=pnMR00KQhnRyRM&amp;tbnid=VEvGLC2lDxCx0M:&amp;ved=0CAUQjRw&amp;url=http://streettalksavvy.com/spanish-slang/iberian-spanish-slang-spain/attachment/spanish-flag/&amp;ei=X6l0U5PMA6b70gXfxIGwAQ&amp;bvm=bv.66699033,d.d2k&amp;psig=AFQjCNHcZtvcZM90kk-QSZtCZ7GH4Huqng&amp;ust=1400240861227451" TargetMode="External"/><Relationship Id="rId21" Type="http://schemas.openxmlformats.org/officeDocument/2006/relationships/image" Target="../media/image11.jpeg"/><Relationship Id="rId34" Type="http://schemas.openxmlformats.org/officeDocument/2006/relationships/hyperlink" Target="http://www.google.co.uk/url?sa=i&amp;rct=j&amp;q=san+miguel&amp;source=images&amp;cd=&amp;cad=rja&amp;uact=8&amp;ved=0CAcQjRw&amp;url=http://www.typophile.com/node/72150&amp;ei=mFARVbeSOYatU8Pag8AH&amp;bvm=bv.89184060,d.d2s&amp;psig=AFQjCNH8lrIOdkJRX_qhoMy_O4pTf5qxhg&amp;ust=1427284499157033" TargetMode="External"/><Relationship Id="rId7" Type="http://schemas.openxmlformats.org/officeDocument/2006/relationships/hyperlink" Target="http://www.google.co.uk/url?sa=i&amp;rct=j&amp;q=french+brands&amp;source=images&amp;cd=&amp;cad=rja&amp;uact=8&amp;ved=0CAcQjRw&amp;url=http://brandongaille.com/famous-french-company-logos-and-brand-names/&amp;ei=x0sRVcPBK8zvaKCDgugF&amp;bvm=bv.89184060,d.d2s&amp;psig=AFQjCNFF0mmQUoaZchRUsMqD1B9U3hzVXQ&amp;ust=1427283263747568" TargetMode="External"/><Relationship Id="rId12" Type="http://schemas.openxmlformats.org/officeDocument/2006/relationships/image" Target="../media/image6.jpeg"/><Relationship Id="rId17" Type="http://schemas.openxmlformats.org/officeDocument/2006/relationships/image" Target="../media/image9.jpeg"/><Relationship Id="rId25" Type="http://schemas.openxmlformats.org/officeDocument/2006/relationships/image" Target="../media/image13.png"/><Relationship Id="rId3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jpeg"/><Relationship Id="rId20" Type="http://schemas.openxmlformats.org/officeDocument/2006/relationships/hyperlink" Target="http://www.google.co.uk/url?sa=i&amp;rct=j&amp;q=french+brands&amp;source=images&amp;cd=&amp;cad=rja&amp;uact=8&amp;ved=0CAcQjRw&amp;url=http://toplowridersites.com/french-car-brands/&amp;ei=cU0RVdLhBIusUcDng4gG&amp;bvm=bv.89184060,d.d2s&amp;psig=AFQjCNFF0mmQUoaZchRUsMqD1B9U3hzVXQ&amp;ust=1427283263747568" TargetMode="External"/><Relationship Id="rId29" Type="http://schemas.openxmlformats.org/officeDocument/2006/relationships/image" Target="../media/image15.gif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hyperlink" Target="http://www.google.co.uk/url?sa=i&amp;rct=j&amp;q=french+brands&amp;source=images&amp;cd=&amp;cad=rja&amp;uact=8&amp;ved=0CAcQjRw&amp;url=https://cotecheval.wordpress.com/brands-3/&amp;ei=IkwRVeXeJ8P6arSogKAM&amp;bvm=bv.89184060,d.d2s&amp;psig=AFQjCNFF0mmQUoaZchRUsMqD1B9U3hzVXQ&amp;ust=1427283263747568" TargetMode="External"/><Relationship Id="rId24" Type="http://schemas.openxmlformats.org/officeDocument/2006/relationships/hyperlink" Target="http://www.google.co.uk/url?sa=i&amp;rct=j&amp;q=evian&amp;source=images&amp;cd=&amp;cad=rja&amp;uact=8&amp;ved=0CAcQjRw&amp;url=http://en.wikipedia.org/wiki/Evian&amp;ei=D04RVbuwMsrcaoXEgcAF&amp;bvm=bv.89184060,d.d2s&amp;psig=AFQjCNEQo5AITmcVMO54-C5cyYdyoet-jA&amp;ust=1427283853645429" TargetMode="External"/><Relationship Id="rId32" Type="http://schemas.openxmlformats.org/officeDocument/2006/relationships/hyperlink" Target="http://www.google.co.uk/url?sa=i&amp;rct=j&amp;q=zara&amp;source=images&amp;cd=&amp;cad=rja&amp;uact=8&amp;ved=0CAcQjRw&amp;url=http://worldversus.com/HM-vs-Zara&amp;ei=WVARVavXN8LuaJScgYAB&amp;bvm=bv.89184060,d.d2s&amp;psig=AFQjCNF_k3O9J6R6rOldoktasVk3Lf3gRw&amp;ust=1427284424413398" TargetMode="External"/><Relationship Id="rId37" Type="http://schemas.openxmlformats.org/officeDocument/2006/relationships/image" Target="../media/image19.jpeg"/><Relationship Id="rId5" Type="http://schemas.openxmlformats.org/officeDocument/2006/relationships/hyperlink" Target="http://www.google.co.uk/url?sa=i&amp;rct=j&amp;q=french+flag&amp;source=images&amp;cd=&amp;cad=rja&amp;uact=8&amp;docid=F2kzSys836zRsM&amp;tbnid=zRtNLulr0vi6pM:&amp;ved=0CAUQjRw&amp;url=http://en.wikipedia.org/wiki/Flag_of_France&amp;ei=ial0U63HH6Gn0QXKh4GACA&amp;bvm=bv.66699033,d.d2k&amp;psig=AFQjCNE6ZCCtuf0FwdTxkQuigj9Y7L8nQQ&amp;ust=1400240903621121" TargetMode="External"/><Relationship Id="rId15" Type="http://schemas.openxmlformats.org/officeDocument/2006/relationships/hyperlink" Target="http://www.smartmotorist.com/motorist-news/peugeot-currently-the-only-car-brand-in-the-top-10-brands-that-surprise-mobilize-engage-and-act.html" TargetMode="External"/><Relationship Id="rId23" Type="http://schemas.openxmlformats.org/officeDocument/2006/relationships/image" Target="../media/image12.jpeg"/><Relationship Id="rId28" Type="http://schemas.openxmlformats.org/officeDocument/2006/relationships/hyperlink" Target="http://www.google.co.uk/url?sa=i&amp;rct=j&amp;q=spanish+brands&amp;source=images&amp;cd=&amp;cad=rja&amp;uact=8&amp;ved=0CAcQjRw&amp;url=http://tenerife-training.net/Tenerife-News-Cycling-Blog/the-chupa-chup-logo-was-designed-by-salvador-dali-a-friend-of-bernat/&amp;ei=lk8RVbetK8nlUtTlgbAO&amp;bvm=bv.89184060,d.d2s&amp;psig=AFQjCNFSWwlYZJgql5ny4XF_pFIPco-7zg&amp;ust=1427283984056756" TargetMode="External"/><Relationship Id="rId36" Type="http://schemas.openxmlformats.org/officeDocument/2006/relationships/hyperlink" Target="http://www.google.co.uk/url?sa=i&amp;rct=j&amp;q=santander&amp;source=images&amp;cd=&amp;cad=rja&amp;uact=8&amp;ved=0CAcQjRw&amp;url=http://www.telegraph.co.uk/finance/newsbysector/banksandfinance/11305328/Santander-boosts-financial-safety-net-as-tougher-stress-tests-loom.html&amp;ei=2FARVfGCGdPoaO68gIgM&amp;bvm=bv.89184060,d.d2s&amp;psig=AFQjCNEQJLJ8V0Vo-UgaRJ5cF3_rnH7HsQ&amp;ust=1427284559880902" TargetMode="External"/><Relationship Id="rId10" Type="http://schemas.openxmlformats.org/officeDocument/2006/relationships/image" Target="../media/image5.jpeg"/><Relationship Id="rId19" Type="http://schemas.openxmlformats.org/officeDocument/2006/relationships/image" Target="../media/image10.jpeg"/><Relationship Id="rId31" Type="http://schemas.openxmlformats.org/officeDocument/2006/relationships/image" Target="../media/image16.jpeg"/><Relationship Id="rId4" Type="http://schemas.openxmlformats.org/officeDocument/2006/relationships/image" Target="../media/image2.jpeg"/><Relationship Id="rId9" Type="http://schemas.openxmlformats.org/officeDocument/2006/relationships/hyperlink" Target="http://www.thecelebworth.com/top-10-luxury-brands-for-women/" TargetMode="External"/><Relationship Id="rId14" Type="http://schemas.openxmlformats.org/officeDocument/2006/relationships/image" Target="../media/image7.jpeg"/><Relationship Id="rId22" Type="http://schemas.openxmlformats.org/officeDocument/2006/relationships/hyperlink" Target="http://www.google.co.uk/url?sa=i&amp;rct=j&amp;q=garnier&amp;source=images&amp;cd=&amp;cad=rja&amp;uact=8&amp;ved=0CAcQjRw&amp;url=http://www.matfashion.com/blog/garnier-naturals/launch-pack-zeco-20091106/&amp;ei=6E0RVYLdBI3taKfKgrAM&amp;bvm=bv.89184060,d.d2s&amp;psig=AFQjCNGwlyvsVGGy1iPO9hvt2579wLZ1OQ&amp;ust=1427283795113760" TargetMode="External"/><Relationship Id="rId27" Type="http://schemas.openxmlformats.org/officeDocument/2006/relationships/image" Target="../media/image14.jpeg"/><Relationship Id="rId30" Type="http://schemas.openxmlformats.org/officeDocument/2006/relationships/hyperlink" Target="http://www.google.co.uk/url?sa=i&amp;rct=j&amp;q=mango+spanish+brand&amp;source=images&amp;cd=&amp;cad=rja&amp;uact=8&amp;ved=0CAcQjRw&amp;url=http://www.track2realty.com/dlf-strikes-deal-with-spanish-brand-mango/&amp;ei=FFARVaHtGIfcaurMgLgL&amp;bvm=bv.89184060,d.d2s&amp;psig=AFQjCNHT6_4By3rU7x2f38qXE6S4lGLSAw&amp;ust=1427284362356586" TargetMode="External"/><Relationship Id="rId35" Type="http://schemas.openxmlformats.org/officeDocument/2006/relationships/image" Target="../media/image1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countries+that+speak+english&amp;source=images&amp;cd=&amp;cad=rja&amp;docid=VQ4DBVCfjgyJmM&amp;tbnid=K8iuFDvAmyMkPM:&amp;ved=&amp;url=http://helenaroquet.wordpress.com/2012/04/24/english-speaking-countries/&amp;ei=Y_50UfnQFO6p7AbTuYC4Cg&amp;bvm=bv.45512109,d.ZGU&amp;psig=AFQjCNFGqLyl5d9466S856G2yLul9TgjwA&amp;ust=1366708195517903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fluent+in+a+language&amp;source=images&amp;cd=&amp;cad=rja&amp;docid=7fNQqpInXX9zAM&amp;tbnid=wZIR1u8n4JHe8M:&amp;ved=&amp;url=http://reference.yourdictionary.com/other-languages/Second-language-benefits.html&amp;ei=OxJ1UfvTEsqohAfZyYDQCQ&amp;bvm=bv.45512109,d.ZG4&amp;psig=AFQjCNHCtut16HDc6NZM1uag3Xv00VrDzg&amp;ust=1366713275621952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Image result for i love langu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1320"/>
            <a:ext cx="5334000" cy="623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6228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http://s2.hubimg.com/u/5330693_f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08324"/>
            <a:ext cx="5486400" cy="4296728"/>
          </a:xfrm>
          <a:prstGeom prst="rect">
            <a:avLst/>
          </a:prstGeom>
          <a:noFill/>
        </p:spPr>
      </p:pic>
      <p:pic>
        <p:nvPicPr>
          <p:cNvPr id="31758" name="Picture 14" descr="http://sd.keepcalm-o-matic.co.uk/i/restez-calmes-et-parlez-fran%C3%A7ais-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308324"/>
            <a:ext cx="2971800" cy="429672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495800" y="4191000"/>
            <a:ext cx="1143000" cy="1447800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87506" y="0"/>
            <a:ext cx="92612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French is the official language in </a:t>
            </a:r>
            <a:r>
              <a:rPr lang="en-GB" sz="4800" b="1" dirty="0">
                <a:solidFill>
                  <a:srgbClr val="7030A0"/>
                </a:solidFill>
              </a:rPr>
              <a:t>16 countries  </a:t>
            </a:r>
            <a:r>
              <a:rPr lang="en-GB" sz="4800" dirty="0"/>
              <a:t>and has </a:t>
            </a:r>
            <a:r>
              <a:rPr lang="en-GB" sz="4800" b="1" dirty="0">
                <a:solidFill>
                  <a:srgbClr val="7030A0"/>
                </a:solidFill>
              </a:rPr>
              <a:t>378 million </a:t>
            </a:r>
            <a:r>
              <a:rPr lang="en-GB" sz="4800" dirty="0"/>
              <a:t>speakers.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568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reduceyouraccent.org/wp-content/uploads/2012/03/Spanish-speaking-countries-map-composition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51568"/>
            <a:ext cx="5943600" cy="3849231"/>
          </a:xfrm>
          <a:prstGeom prst="rect">
            <a:avLst/>
          </a:prstGeom>
          <a:noFill/>
        </p:spPr>
      </p:pic>
      <p:pic>
        <p:nvPicPr>
          <p:cNvPr id="32774" name="Picture 6" descr="http://sd.keepcalm-o-matic.co.uk/i/tener-calma-y-aprender-español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551570"/>
            <a:ext cx="2438400" cy="37213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304800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Spanish is </a:t>
            </a:r>
            <a:r>
              <a:rPr lang="en-GB" sz="4800" b="1" dirty="0">
                <a:solidFill>
                  <a:srgbClr val="7030A0"/>
                </a:solidFill>
              </a:rPr>
              <a:t>the official language in 21 countries</a:t>
            </a:r>
            <a:r>
              <a:rPr lang="en-GB" sz="4800" dirty="0"/>
              <a:t> and has </a:t>
            </a:r>
            <a:r>
              <a:rPr lang="en-GB" sz="4400" b="1" dirty="0">
                <a:solidFill>
                  <a:srgbClr val="7030A0"/>
                </a:solidFill>
              </a:rPr>
              <a:t>400 million speakers!</a:t>
            </a:r>
            <a:endParaRPr lang="en-GB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277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00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580" y="3276600"/>
            <a:ext cx="2124075" cy="2047875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4000" u="sng" dirty="0">
                <a:solidFill>
                  <a:srgbClr val="0000FF"/>
                </a:solidFill>
                <a:latin typeface="Comic Sans MS" pitchFamily="66" charset="0"/>
                <a:ea typeface="ＭＳ Ｐゴシック" pitchFamily="34" charset="-128"/>
              </a:rPr>
              <a:t>What will you be studying in French?</a:t>
            </a:r>
          </a:p>
        </p:txBody>
      </p:sp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76201" y="1066800"/>
            <a:ext cx="8915400" cy="570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sz="2400" b="1" u="sng" dirty="0"/>
              <a:t>TERM I Ca </a:t>
            </a:r>
            <a:r>
              <a:rPr lang="en-GB" sz="2400" b="1" u="sng" dirty="0" err="1"/>
              <a:t>c’est</a:t>
            </a:r>
            <a:r>
              <a:rPr lang="en-GB" sz="2400" b="1" u="sng" dirty="0"/>
              <a:t> </a:t>
            </a:r>
            <a:r>
              <a:rPr lang="en-GB" sz="2400" b="1" u="sng" dirty="0" err="1"/>
              <a:t>moi</a:t>
            </a:r>
            <a:r>
              <a:rPr lang="en-GB" sz="2400" b="1" u="sng" dirty="0"/>
              <a:t>- </a:t>
            </a:r>
          </a:p>
          <a:p>
            <a:pPr>
              <a:buNone/>
            </a:pPr>
            <a:r>
              <a:rPr lang="en-GB" sz="2400" dirty="0"/>
              <a:t>Some of you may have study a bit of </a:t>
            </a:r>
            <a:r>
              <a:rPr lang="en-GB" sz="2400" dirty="0" err="1"/>
              <a:t>french</a:t>
            </a:r>
            <a:r>
              <a:rPr lang="en-GB" sz="2400" dirty="0"/>
              <a:t> and </a:t>
            </a:r>
            <a:r>
              <a:rPr lang="en-GB" sz="2400" dirty="0" err="1"/>
              <a:t>Spansih</a:t>
            </a:r>
            <a:r>
              <a:rPr lang="en-GB" sz="2400" dirty="0"/>
              <a:t> in year 6, this first term will be for us to catch up and look at basic vocabulary and verbs.</a:t>
            </a:r>
          </a:p>
          <a:p>
            <a:pPr>
              <a:buNone/>
            </a:pPr>
            <a:r>
              <a:rPr lang="en-GB" sz="2400" dirty="0"/>
              <a:t>We will be talking about ourselves, saying our name, age, birthday talking about brothers and sisters and our personalities</a:t>
            </a:r>
            <a:endParaRPr lang="fr-FR" sz="2400" dirty="0"/>
          </a:p>
          <a:p>
            <a:r>
              <a:rPr lang="fr-FR" sz="2400" b="1" u="sng" dirty="0"/>
              <a:t>TERM II Voici ma famille</a:t>
            </a:r>
          </a:p>
          <a:p>
            <a:pPr>
              <a:buNone/>
            </a:pPr>
            <a:r>
              <a:rPr lang="en-GB" sz="2400" dirty="0"/>
              <a:t>The spring term will be looking at our family, pates and describing ourselves physically as well as building up a better understanding of grammar and sentence structures</a:t>
            </a:r>
            <a:endParaRPr lang="fr-FR" sz="2400" dirty="0"/>
          </a:p>
          <a:p>
            <a:r>
              <a:rPr lang="fr-FR" sz="2400" b="1" u="sng" dirty="0"/>
              <a:t>TERM III Ce que j’aime- </a:t>
            </a:r>
          </a:p>
          <a:p>
            <a:pPr>
              <a:buNone/>
            </a:pPr>
            <a:r>
              <a:rPr lang="en-GB" sz="2400" dirty="0"/>
              <a:t>The summer tem will be all about expressing our opinions about what we like and dislike, the food we prefer eating and the subjects we prefer studying</a:t>
            </a:r>
            <a:endParaRPr lang="fr-FR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1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46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00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580" y="3276600"/>
            <a:ext cx="2124075" cy="2047875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4000" u="sng" dirty="0">
                <a:solidFill>
                  <a:srgbClr val="0000FF"/>
                </a:solidFill>
                <a:latin typeface="Comic Sans MS" pitchFamily="66" charset="0"/>
                <a:ea typeface="ＭＳ Ｐゴシック" pitchFamily="34" charset="-128"/>
              </a:rPr>
              <a:t>What will you be studying in Spanish?</a:t>
            </a:r>
          </a:p>
        </p:txBody>
      </p:sp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76201" y="1066800"/>
            <a:ext cx="8915400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sz="2400" b="1" u="sng" dirty="0"/>
              <a:t>TERM I  YO-me</a:t>
            </a:r>
          </a:p>
          <a:p>
            <a:r>
              <a:rPr lang="en-GB" sz="2400" dirty="0"/>
              <a:t>Some of you may have study a bit of French and Spanish in year 6, this first term will be for us to catch up and look at basic vocabulary and verbs.</a:t>
            </a:r>
          </a:p>
          <a:p>
            <a:pPr>
              <a:buNone/>
            </a:pPr>
            <a:r>
              <a:rPr lang="en-GB" sz="2400" dirty="0"/>
              <a:t>We will be talking about ourselves, saying our name, age, birthday talking about brothers and sisters and our personalities</a:t>
            </a:r>
            <a:endParaRPr lang="fr-FR" sz="2400" dirty="0"/>
          </a:p>
          <a:p>
            <a:r>
              <a:rPr lang="fr-FR" sz="2400" b="1" u="sng" dirty="0"/>
              <a:t>TERM II Mi </a:t>
            </a:r>
            <a:r>
              <a:rPr lang="fr-FR" sz="2800" b="1" u="sng" dirty="0" err="1"/>
              <a:t>familia</a:t>
            </a:r>
            <a:r>
              <a:rPr lang="fr-FR" sz="2800" b="1" u="sng" dirty="0"/>
              <a:t>- </a:t>
            </a:r>
            <a:r>
              <a:rPr lang="fr-FR" sz="2800" b="1" u="sng" dirty="0" err="1"/>
              <a:t>my</a:t>
            </a:r>
            <a:r>
              <a:rPr lang="fr-FR" sz="2800" b="1" u="sng" dirty="0"/>
              <a:t> </a:t>
            </a:r>
            <a:r>
              <a:rPr lang="fr-FR" sz="2800" b="1" u="sng" dirty="0" err="1"/>
              <a:t>family</a:t>
            </a:r>
            <a:endParaRPr lang="fr-FR" sz="2400" b="1" u="sng" dirty="0"/>
          </a:p>
          <a:p>
            <a:pPr>
              <a:buNone/>
            </a:pPr>
            <a:r>
              <a:rPr lang="en-GB" sz="2400" dirty="0"/>
              <a:t>The spring term will be looking at our family, pates and describing ourselves physically as well as building up a better understanding of grammar and sentence structures</a:t>
            </a:r>
            <a:endParaRPr lang="fr-FR" sz="2400" dirty="0"/>
          </a:p>
          <a:p>
            <a:r>
              <a:rPr lang="fr-FR" sz="2400" b="1" u="sng" dirty="0"/>
              <a:t>TERM III Mi Insti- </a:t>
            </a:r>
            <a:r>
              <a:rPr lang="fr-FR" sz="2400" b="1" u="sng" dirty="0" err="1"/>
              <a:t>my</a:t>
            </a:r>
            <a:r>
              <a:rPr lang="fr-FR" sz="2400" b="1" u="sng" dirty="0"/>
              <a:t> </a:t>
            </a:r>
            <a:r>
              <a:rPr lang="fr-FR" sz="2400" b="1" u="sng" dirty="0" err="1"/>
              <a:t>school</a:t>
            </a:r>
            <a:endParaRPr lang="fr-FR" sz="2400" b="1" u="sng" dirty="0"/>
          </a:p>
          <a:p>
            <a:pPr>
              <a:buNone/>
            </a:pPr>
            <a:r>
              <a:rPr lang="en-GB" sz="2400" dirty="0"/>
              <a:t>The summer tem will be all about school and talking about subjects and teachers</a:t>
            </a:r>
            <a:endParaRPr lang="fr-FR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623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46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87"/>
            <a:ext cx="8229600" cy="792162"/>
          </a:xfrm>
        </p:spPr>
        <p:txBody>
          <a:bodyPr>
            <a:normAutofit/>
          </a:bodyPr>
          <a:lstStyle/>
          <a:p>
            <a:r>
              <a:rPr lang="en-GB" dirty="0"/>
              <a:t>Top 10 reason to study languages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730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MFL team</a:t>
            </a:r>
            <a:endParaRPr lang="fr-FR" dirty="0"/>
          </a:p>
        </p:txBody>
      </p:sp>
      <p:pic>
        <p:nvPicPr>
          <p:cNvPr id="2050" name="Picture 2" descr="C:\Users\pbailly1.211\AppData\Local\Microsoft\Windows\INetCache\IE\ITERL4U6\IMG_45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1323">
            <a:off x="360566" y="1801644"/>
            <a:ext cx="4116541" cy="308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577765">
            <a:off x="1115616" y="4730661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International week September 2019- </a:t>
            </a:r>
          </a:p>
          <a:p>
            <a:r>
              <a:rPr lang="en-GB" dirty="0"/>
              <a:t>Giving free breakfast!</a:t>
            </a:r>
            <a:endParaRPr lang="fr-FR" dirty="0"/>
          </a:p>
        </p:txBody>
      </p:sp>
      <p:pic>
        <p:nvPicPr>
          <p:cNvPr id="2051" name="Picture 3" descr="C:\Users\pbailly1.211\AppData\Local\Microsoft\Windows\INetCache\IE\7QTBSPK1\43d4e59c-5fc5-4a93-860d-3060303439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77" y="1924498"/>
            <a:ext cx="3816423" cy="312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44200" y="5053826"/>
            <a:ext cx="379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Sports day June 2019-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8438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Miss </a:t>
            </a:r>
            <a:r>
              <a:rPr lang="en-GB" dirty="0" err="1"/>
              <a:t>Bailly</a:t>
            </a:r>
            <a:endParaRPr lang="fr-FR" dirty="0"/>
          </a:p>
        </p:txBody>
      </p:sp>
      <p:sp>
        <p:nvSpPr>
          <p:cNvPr id="4" name="AutoShape 4" descr="https://mail.lgflmail.org/owa/service.svc/s/GetFileAttachment?id=AAMkADdlNmY0NTU5LTU3YjgtNDFkNi1iMTY5LWI3YzQ5ZjBkNzE0YgBGAAAAAACPvgO944woRqB8cUL0c%2BAbBwBSF%2F4C1Hc%2BQZUZVjY3b93hAAAARff9AAB3ZUb0zITeRqe76k4spnHNAAMy8%2F1IAAABEgAQAM1xdLlGEIVNnj0uotAlfG4%3D&amp;isImagePreview=True&amp;X-OWA-CANARY=zNdXS0DL90KLZ28liOvncGSggxL07NcIw0DCneKRQUUF7TZjzzTajsPlUJ0LZGPo_xGu8PNgIdI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47864" y="1483233"/>
            <a:ext cx="5781038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  am able to grow a moustache only for International week</a:t>
            </a:r>
          </a:p>
          <a:p>
            <a:endParaRPr lang="en-GB" dirty="0"/>
          </a:p>
          <a:p>
            <a:r>
              <a:rPr lang="en-GB" dirty="0"/>
              <a:t>My favourite food is snails - they are delicious!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 speak </a:t>
            </a:r>
            <a:r>
              <a:rPr lang="en-GB" dirty="0" err="1"/>
              <a:t>Franglish</a:t>
            </a:r>
            <a:r>
              <a:rPr lang="en-GB" dirty="0"/>
              <a:t> very well- do you know </a:t>
            </a:r>
            <a:r>
              <a:rPr lang="en-GB" dirty="0" err="1"/>
              <a:t>cette</a:t>
            </a:r>
            <a:r>
              <a:rPr lang="en-GB" dirty="0"/>
              <a:t> langue?</a:t>
            </a:r>
            <a:endParaRPr lang="fr-FR" dirty="0"/>
          </a:p>
        </p:txBody>
      </p:sp>
      <p:pic>
        <p:nvPicPr>
          <p:cNvPr id="1030" name="Picture 6" descr="C:\Users\pbailly1.211\AppData\Local\Microsoft\Windows\INetCache\IE\ETZ5RWSI\4ECF957D-09CD-4EF1-8FC2-7983C69A79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13775" y="2465308"/>
            <a:ext cx="4489484" cy="252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WESOME Facts About SUPER-SIZED SNAIL!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173" y="3501008"/>
            <a:ext cx="192878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296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 </a:t>
            </a:r>
            <a:r>
              <a:rPr lang="en-US" dirty="0" err="1"/>
              <a:t>Ranalli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7236" y="1340768"/>
            <a:ext cx="4727252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 love to eat gelato and pizza. Can you guess where I am from?</a:t>
            </a:r>
          </a:p>
          <a:p>
            <a:endParaRPr lang="en-US" dirty="0"/>
          </a:p>
          <a:p>
            <a:r>
              <a:rPr lang="en-US" dirty="0"/>
              <a:t>I have been teaching Spanish at LPS for over a decade!</a:t>
            </a:r>
          </a:p>
          <a:p>
            <a:endParaRPr lang="en-US" dirty="0"/>
          </a:p>
          <a:p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singers are from Colombia. Do you know any Spanish songs? </a:t>
            </a:r>
            <a:endParaRPr lang="en-GB" dirty="0"/>
          </a:p>
        </p:txBody>
      </p:sp>
      <p:pic>
        <p:nvPicPr>
          <p:cNvPr id="1026" name="Picture 2" descr="\\LANGPK-bsffp01\users$\Staff$\STPR13\My Pictures\y10 spanish penpa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88843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public of Colombia Fla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484" y="5774072"/>
            <a:ext cx="144016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459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Monsieur Buck</a:t>
            </a:r>
            <a:endParaRPr lang="en-GB" dirty="0"/>
          </a:p>
        </p:txBody>
      </p:sp>
      <p:pic>
        <p:nvPicPr>
          <p:cNvPr id="1026" name="Picture 2" descr="C:\Users\cbuck14.211\AppData\Local\Microsoft\Windows\INetCache\IE\R3E2B43X\20200504_1459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29464" y="1914248"/>
            <a:ext cx="3435714" cy="257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3768" y="1772816"/>
            <a:ext cx="65527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 well as languages, I love cycling.  </a:t>
            </a:r>
          </a:p>
          <a:p>
            <a:r>
              <a:rPr lang="en-US" sz="2400" dirty="0"/>
              <a:t>Can you guess how many bikes I own?</a:t>
            </a:r>
          </a:p>
          <a:p>
            <a:endParaRPr lang="en-US" sz="2400" dirty="0"/>
          </a:p>
          <a:p>
            <a:r>
              <a:rPr lang="en-US" sz="2400" dirty="0"/>
              <a:t>The last time I lived outside England, I ate lots of sushi.</a:t>
            </a:r>
          </a:p>
          <a:p>
            <a:r>
              <a:rPr lang="en-US" sz="2400" dirty="0"/>
              <a:t>Can you guess which capital city I lived in?</a:t>
            </a:r>
          </a:p>
          <a:p>
            <a:endParaRPr lang="en-US" sz="2400" dirty="0"/>
          </a:p>
          <a:p>
            <a:r>
              <a:rPr lang="en-US" sz="2400" dirty="0"/>
              <a:t>I like to cook, but I’m not very good.  </a:t>
            </a:r>
          </a:p>
          <a:p>
            <a:r>
              <a:rPr lang="en-US" sz="2400" dirty="0"/>
              <a:t>My </a:t>
            </a:r>
            <a:r>
              <a:rPr lang="en-US" sz="2400" dirty="0" err="1"/>
              <a:t>favourite</a:t>
            </a:r>
            <a:r>
              <a:rPr lang="en-US" sz="2400" dirty="0"/>
              <a:t> thing to cook is Italian and includes pasta,</a:t>
            </a:r>
          </a:p>
          <a:p>
            <a:r>
              <a:rPr lang="en-US" sz="2400" dirty="0"/>
              <a:t>beef mince and tomatoes.  Can you guess it?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76417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Quiz time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Who is Italian?</a:t>
            </a:r>
          </a:p>
          <a:p>
            <a:r>
              <a:rPr lang="en-GB" dirty="0"/>
              <a:t>Who loves cycling?</a:t>
            </a:r>
          </a:p>
          <a:p>
            <a:r>
              <a:rPr lang="en-GB" dirty="0"/>
              <a:t>Who lived in Japan?</a:t>
            </a:r>
          </a:p>
          <a:p>
            <a:r>
              <a:rPr lang="en-GB" dirty="0"/>
              <a:t>Who has been in </a:t>
            </a:r>
            <a:r>
              <a:rPr lang="en-GB" dirty="0" err="1"/>
              <a:t>langdon</a:t>
            </a:r>
            <a:r>
              <a:rPr lang="en-GB" dirty="0"/>
              <a:t> park for over 10 years?</a:t>
            </a:r>
          </a:p>
          <a:p>
            <a:r>
              <a:rPr lang="en-GB" dirty="0"/>
              <a:t>Who seems the craziest?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9554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0776"/>
            <a:ext cx="8229600" cy="45719"/>
          </a:xfrm>
        </p:spPr>
        <p:txBody>
          <a:bodyPr>
            <a:noAutofit/>
          </a:bodyPr>
          <a:lstStyle/>
          <a:p>
            <a:r>
              <a:rPr lang="en-GB" sz="3600" dirty="0"/>
              <a:t>There are a lot of famous </a:t>
            </a:r>
            <a:br>
              <a:rPr lang="en-GB" sz="3600" dirty="0"/>
            </a:br>
            <a:r>
              <a:rPr lang="en-GB" sz="3600" b="1" dirty="0">
                <a:solidFill>
                  <a:srgbClr val="0000FF"/>
                </a:solidFill>
              </a:rPr>
              <a:t>French</a:t>
            </a:r>
            <a:r>
              <a:rPr lang="en-GB" sz="3600" dirty="0"/>
              <a:t> and </a:t>
            </a:r>
            <a:r>
              <a:rPr lang="en-GB" sz="3600" b="1" dirty="0">
                <a:solidFill>
                  <a:srgbClr val="FF0000"/>
                </a:solidFill>
              </a:rPr>
              <a:t>Spanish</a:t>
            </a:r>
            <a:r>
              <a:rPr lang="en-GB" sz="3600" dirty="0"/>
              <a:t> </a:t>
            </a:r>
            <a:r>
              <a:rPr lang="en-GB" sz="3600" b="1" dirty="0"/>
              <a:t>brands</a:t>
            </a:r>
            <a:r>
              <a:rPr lang="en-GB" sz="3600" dirty="0"/>
              <a:t> </a:t>
            </a:r>
            <a:br>
              <a:rPr lang="en-GB" sz="3600" dirty="0"/>
            </a:br>
            <a:r>
              <a:rPr lang="en-GB" sz="3600" dirty="0"/>
              <a:t>with offices all over the </a:t>
            </a:r>
            <a:r>
              <a:rPr lang="en-GB" sz="3600" b="1" dirty="0"/>
              <a:t>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10" descr="http://streettalksavvy.com/wp-content/uploads/2011/08/spanish-fla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3429"/>
            <a:ext cx="1371600" cy="75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commons/thumb/5/54/Civil_and_Naval_Ensign_of_France.svg/600px-Civil_and_Naval_Ensign_of_France.svg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183" y="457200"/>
            <a:ext cx="1447800" cy="82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bgaille.com/wp-content/uploads/2013/07/Loreal-Company-Logo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383" y="1752598"/>
            <a:ext cx="2133600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hecelebworth.com/wp-content/uploads/2013/08/Chanel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056" y="2862263"/>
            <a:ext cx="2133599" cy="118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otecheval.files.wordpress.com/2013/02/gucci-logo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581" y="5464366"/>
            <a:ext cx="212441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carbrandslogos.com/wp-content/uploads/2014/12/Renault.jp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312" y="1752599"/>
            <a:ext cx="2036743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smartmotorist.com/images/motorist_news12/peugeot-logo.jpg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84" y="2892443"/>
            <a:ext cx="2040071" cy="121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thecelebworth.com/wp-content/uploads/2013/08/Louis-Vuitton.jpg">
            <a:hlinkClick r:id="rId9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6" y="4078766"/>
            <a:ext cx="2049138" cy="138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logoquizukbrandsanswers.com/wp-content/uploads/2015/01/Logo-Quiz-French-Brands-Level-14.jpg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312" y="4127538"/>
            <a:ext cx="2079892" cy="133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t2.gstatic.com/images?q=tbn:ANd9GcRfHSfZ5kXEL9FOpQ_wJKSnTPiGUdaDlASmujsA-CQ2HSFSYitsCw:wwwdelivery.superstock.com/WI/223/1848/PreviewComp/SuperStock_1848-166396.jpg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84" y="5464365"/>
            <a:ext cx="2011266" cy="137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www.matfashion.com/blog/wp-content/uploads/2010/05/Garnier-Naturals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542" y="5410200"/>
            <a:ext cx="2462442" cy="139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upload.wikimedia.org/wikipedia/en/thumb/5/51/EvianLogo2.svg/1024px-EvianLogo2.svg.png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784" y="4127537"/>
            <a:ext cx="2365528" cy="133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red-luxury.com/wp-content/uploads/2010/10/juliaroberts_lancome1.png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2862262"/>
            <a:ext cx="2508862" cy="146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://tenerife-training.net/Tenerife-News-Cycling-Blog/wp-content/uploads/2007/08/chupa-chup-spanish-invention.gif">
            <a:hlinkClick r:id="rId28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2261"/>
            <a:ext cx="2324138" cy="126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http://www.track2realty.com/wp-content/uploads/2011/04/mango.jpg">
            <a:hlinkClick r:id="rId30"/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92" y="4127539"/>
            <a:ext cx="2204846" cy="12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http://worldversus.com/img/zara.jpg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83186"/>
            <a:ext cx="2381250" cy="133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http://typophile.com/files/sanmiguel_5745.jpg">
            <a:hlinkClick r:id="rId34"/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2324138" cy="126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http://i.telegraph.co.uk/multimedia/archive/01900/santander_1900603b.jpg">
            <a:hlinkClick r:id="rId36"/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38" y="1600200"/>
            <a:ext cx="2419312" cy="118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030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swansea.ac.uk/international/opportunities/languages/languages-540x238-q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7776864" cy="423116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1560" y="5517232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We are looking forward to meeting you all!</a:t>
            </a:r>
          </a:p>
          <a:p>
            <a:pPr algn="ctr"/>
            <a:r>
              <a:rPr lang="en-GB" sz="3200" b="1" dirty="0"/>
              <a:t>MFL team</a:t>
            </a:r>
            <a:endParaRPr lang="fr-FR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1313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3" y="457200"/>
            <a:ext cx="866691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/>
                <a:solidFill>
                  <a:srgbClr val="00B050"/>
                </a:solidFill>
                <a:effectLst/>
              </a:rPr>
              <a:t>What do you </a:t>
            </a:r>
          </a:p>
          <a:p>
            <a:pPr algn="ctr"/>
            <a:r>
              <a:rPr lang="en-US" sz="7200" b="1" cap="none" spc="0" dirty="0">
                <a:ln/>
                <a:solidFill>
                  <a:srgbClr val="00B050"/>
                </a:solidFill>
                <a:effectLst/>
              </a:rPr>
              <a:t>really know about languages?</a:t>
            </a:r>
          </a:p>
        </p:txBody>
      </p:sp>
      <p:pic>
        <p:nvPicPr>
          <p:cNvPr id="15362" name="Picture 2" descr="http://t3.gstatic.com/images?q=tbn:ANd9GcS4DVokE8lG761QiAIPy0RUgSptFnnHaCUQ64HM2XMcKTvGxvTeYg:blog.ncpad.org/wp-content/uploads/2013/01/thinkin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873520"/>
            <a:ext cx="2564887" cy="262265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842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pPr algn="l"/>
            <a:r>
              <a:rPr lang="en-GB" sz="2400" dirty="0">
                <a:latin typeface="+mn-lt"/>
              </a:rPr>
              <a:t>1. </a:t>
            </a:r>
            <a:r>
              <a:rPr lang="en-GB" sz="2700" u="sng" dirty="0">
                <a:latin typeface="+mn-lt"/>
              </a:rPr>
              <a:t>English is the most widely spoken language in the world.</a:t>
            </a:r>
            <a:br>
              <a:rPr lang="en-GB" sz="2700" u="sng" dirty="0">
                <a:latin typeface="+mn-lt"/>
              </a:rPr>
            </a:br>
            <a:br>
              <a:rPr lang="en-GB" sz="2700" u="sng" dirty="0">
                <a:latin typeface="+mn-lt"/>
              </a:rPr>
            </a:br>
            <a:r>
              <a:rPr lang="en-GB" sz="2400" dirty="0">
                <a:latin typeface="+mn-lt"/>
              </a:rPr>
              <a:t>     </a:t>
            </a:r>
            <a:r>
              <a:rPr lang="en-GB" sz="2400" dirty="0">
                <a:solidFill>
                  <a:srgbClr val="00B050"/>
                </a:solidFill>
                <a:latin typeface="+mn-lt"/>
              </a:rPr>
              <a:t>True</a:t>
            </a:r>
            <a:r>
              <a:rPr lang="en-GB" sz="2400" dirty="0">
                <a:latin typeface="+mn-lt"/>
              </a:rPr>
              <a:t> or </a:t>
            </a:r>
            <a:r>
              <a:rPr lang="en-GB" sz="2400" dirty="0">
                <a:solidFill>
                  <a:srgbClr val="FF0000"/>
                </a:solidFill>
                <a:latin typeface="+mn-lt"/>
              </a:rPr>
              <a:t>False</a:t>
            </a:r>
            <a:r>
              <a:rPr lang="en-GB" sz="2400" dirty="0">
                <a:latin typeface="+mn-lt"/>
              </a:rPr>
              <a:t>?</a:t>
            </a:r>
            <a:br>
              <a:rPr lang="en-GB" sz="2400" dirty="0">
                <a:latin typeface="+mn-lt"/>
              </a:rPr>
            </a:br>
            <a:endParaRPr lang="en-GB" sz="2400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5410200"/>
          </a:xfrm>
        </p:spPr>
        <p:txBody>
          <a:bodyPr>
            <a:normAutofit fontScale="47500" lnSpcReduction="20000"/>
          </a:bodyPr>
          <a:lstStyle/>
          <a:p>
            <a:r>
              <a:rPr lang="en-GB" sz="4400" dirty="0">
                <a:solidFill>
                  <a:srgbClr val="FF0000"/>
                </a:solidFill>
              </a:rPr>
              <a:t>False</a:t>
            </a:r>
          </a:p>
          <a:p>
            <a:endParaRPr lang="en-GB" sz="4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sz="4400" dirty="0"/>
              <a:t>There are around 7000 different languages spoken in the world.</a:t>
            </a:r>
          </a:p>
          <a:p>
            <a:pPr>
              <a:buNone/>
            </a:pPr>
            <a:endParaRPr lang="en-GB" sz="4400" dirty="0"/>
          </a:p>
          <a:p>
            <a:pPr>
              <a:buNone/>
            </a:pPr>
            <a:r>
              <a:rPr lang="en-GB" sz="4400" dirty="0"/>
              <a:t>1</a:t>
            </a:r>
            <a:r>
              <a:rPr lang="en-GB" sz="4400" baseline="30000" dirty="0"/>
              <a:t>st</a:t>
            </a:r>
            <a:r>
              <a:rPr lang="en-GB" sz="4400" dirty="0"/>
              <a:t> – Mandarin (Chinese)</a:t>
            </a:r>
          </a:p>
          <a:p>
            <a:pPr>
              <a:buNone/>
            </a:pPr>
            <a:r>
              <a:rPr lang="en-GB" sz="4400" dirty="0"/>
              <a:t>2</a:t>
            </a:r>
            <a:r>
              <a:rPr lang="en-GB" sz="4400" baseline="30000" dirty="0"/>
              <a:t>nd</a:t>
            </a:r>
            <a:r>
              <a:rPr lang="en-GB" sz="4400" dirty="0"/>
              <a:t> – Hindi</a:t>
            </a:r>
            <a:endParaRPr lang="en-GB" sz="4400" b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GB" sz="4400" dirty="0"/>
              <a:t>3</a:t>
            </a:r>
            <a:r>
              <a:rPr lang="en-GB" sz="4400" baseline="30000" dirty="0"/>
              <a:t>rd</a:t>
            </a:r>
            <a:r>
              <a:rPr lang="en-GB" sz="4400" dirty="0"/>
              <a:t> – English</a:t>
            </a:r>
          </a:p>
          <a:p>
            <a:pPr>
              <a:buNone/>
            </a:pPr>
            <a:endParaRPr lang="en-GB" sz="4400" dirty="0"/>
          </a:p>
          <a:p>
            <a:pPr>
              <a:buNone/>
            </a:pPr>
            <a:r>
              <a:rPr lang="en-GB" sz="4400" dirty="0"/>
              <a:t>4</a:t>
            </a:r>
            <a:r>
              <a:rPr lang="en-GB" sz="4400" baseline="30000" dirty="0"/>
              <a:t>th</a:t>
            </a:r>
            <a:r>
              <a:rPr lang="en-GB" sz="4400" dirty="0"/>
              <a:t> – </a:t>
            </a:r>
            <a:r>
              <a:rPr lang="en-GB" sz="4400" b="1" dirty="0">
                <a:solidFill>
                  <a:srgbClr val="7030A0"/>
                </a:solidFill>
              </a:rPr>
              <a:t>Spanish</a:t>
            </a:r>
            <a:endParaRPr lang="en-GB" sz="4400" dirty="0"/>
          </a:p>
          <a:p>
            <a:pPr>
              <a:buNone/>
            </a:pPr>
            <a:r>
              <a:rPr lang="en-GB" sz="4400" dirty="0"/>
              <a:t>5</a:t>
            </a:r>
            <a:r>
              <a:rPr lang="en-GB" sz="4400" baseline="30000" dirty="0"/>
              <a:t>th</a:t>
            </a:r>
            <a:r>
              <a:rPr lang="en-GB" sz="4400" dirty="0"/>
              <a:t> –Arabic</a:t>
            </a:r>
          </a:p>
          <a:p>
            <a:pPr>
              <a:buNone/>
            </a:pPr>
            <a:r>
              <a:rPr lang="en-GB" sz="4400" dirty="0"/>
              <a:t>6</a:t>
            </a:r>
            <a:r>
              <a:rPr lang="en-GB" sz="4400" baseline="30000" dirty="0"/>
              <a:t>th</a:t>
            </a:r>
            <a:r>
              <a:rPr lang="en-GB" sz="4400" dirty="0"/>
              <a:t> – </a:t>
            </a:r>
            <a:r>
              <a:rPr lang="en-GB" sz="4400" b="1" dirty="0">
                <a:solidFill>
                  <a:srgbClr val="7030A0"/>
                </a:solidFill>
              </a:rPr>
              <a:t>French</a:t>
            </a:r>
            <a:endParaRPr lang="en-GB" sz="4400" dirty="0"/>
          </a:p>
          <a:p>
            <a:pPr>
              <a:buNone/>
            </a:pPr>
            <a:endParaRPr lang="en-GB" sz="4400" dirty="0"/>
          </a:p>
          <a:p>
            <a:pPr>
              <a:buNone/>
            </a:pPr>
            <a:r>
              <a:rPr lang="en-GB" sz="4400" dirty="0"/>
              <a:t>7</a:t>
            </a:r>
            <a:r>
              <a:rPr lang="en-GB" sz="4400" baseline="30000" dirty="0"/>
              <a:t>th</a:t>
            </a:r>
            <a:r>
              <a:rPr lang="en-GB" sz="4400" dirty="0"/>
              <a:t> – Russian</a:t>
            </a:r>
            <a:endParaRPr lang="en-GB" sz="4400" b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GB" sz="4400" dirty="0"/>
              <a:t>8</a:t>
            </a:r>
            <a:r>
              <a:rPr lang="en-GB" sz="4400" baseline="30000" dirty="0"/>
              <a:t>th</a:t>
            </a:r>
            <a:r>
              <a:rPr lang="en-GB" sz="4400" dirty="0"/>
              <a:t> – Bengali</a:t>
            </a:r>
          </a:p>
          <a:p>
            <a:pPr>
              <a:buNone/>
            </a:pPr>
            <a:r>
              <a:rPr lang="en-GB" sz="4400" dirty="0"/>
              <a:t>9</a:t>
            </a:r>
            <a:r>
              <a:rPr lang="en-GB" sz="4400" baseline="30000" dirty="0"/>
              <a:t>th</a:t>
            </a:r>
            <a:r>
              <a:rPr lang="en-GB" sz="4400" dirty="0"/>
              <a:t> – Japanese</a:t>
            </a:r>
          </a:p>
          <a:p>
            <a:pPr>
              <a:buNone/>
            </a:pPr>
            <a:r>
              <a:rPr lang="en-GB" sz="4400" dirty="0"/>
              <a:t>10</a:t>
            </a:r>
            <a:r>
              <a:rPr lang="en-GB" sz="4400" baseline="30000" dirty="0"/>
              <a:t>th</a:t>
            </a:r>
            <a:r>
              <a:rPr lang="en-GB" sz="4400" dirty="0"/>
              <a:t> - Portuguese</a:t>
            </a:r>
          </a:p>
          <a:p>
            <a:pPr>
              <a:buNone/>
            </a:pPr>
            <a:endParaRPr lang="en-GB" sz="2400" dirty="0"/>
          </a:p>
        </p:txBody>
      </p:sp>
      <p:pic>
        <p:nvPicPr>
          <p:cNvPr id="14342" name="Picture 6" descr="http://www.fcps.edu/is/worldlanguages/images/flagworl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895600"/>
            <a:ext cx="3429000" cy="3429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467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helenaroquet.files.wordpress.com/2012/04/english-speaking-countries13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762000"/>
            <a:ext cx="7848600" cy="381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09700" y="4800600"/>
            <a:ext cx="647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Around 75% of the world </a:t>
            </a:r>
            <a:r>
              <a:rPr lang="en-GB" sz="2400" u="sng" dirty="0"/>
              <a:t>don’t</a:t>
            </a:r>
            <a:r>
              <a:rPr lang="en-GB" sz="2400" dirty="0"/>
              <a:t> speak English.</a:t>
            </a:r>
          </a:p>
          <a:p>
            <a:pPr algn="ctr"/>
            <a:r>
              <a:rPr lang="en-GB" sz="2400" dirty="0"/>
              <a:t>Studying a language </a:t>
            </a:r>
            <a:r>
              <a:rPr lang="en-GB" sz="2400" b="1" dirty="0">
                <a:solidFill>
                  <a:srgbClr val="7030A0"/>
                </a:solidFill>
              </a:rPr>
              <a:t>improves your understanding </a:t>
            </a:r>
            <a:r>
              <a:rPr lang="en-GB" sz="2400" dirty="0"/>
              <a:t>of your own language as well as giving you the </a:t>
            </a:r>
            <a:r>
              <a:rPr lang="en-GB" sz="2400" b="1" dirty="0">
                <a:solidFill>
                  <a:srgbClr val="7030A0"/>
                </a:solidFill>
              </a:rPr>
              <a:t>opportunity to explore the world </a:t>
            </a:r>
            <a:r>
              <a:rPr lang="en-GB" sz="2400" dirty="0"/>
              <a:t>and other cultures.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653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pPr algn="l"/>
            <a:r>
              <a:rPr lang="en-GB" sz="2400" dirty="0">
                <a:latin typeface="+mn-lt"/>
              </a:rPr>
              <a:t>2. </a:t>
            </a:r>
            <a:r>
              <a:rPr lang="en-GB" sz="2400" u="sng" dirty="0">
                <a:latin typeface="+mn-lt"/>
              </a:rPr>
              <a:t>Being able to speak a second language is the most valued skill for employers after computer skills.</a:t>
            </a:r>
            <a:br>
              <a:rPr lang="en-GB" sz="2400" dirty="0">
                <a:latin typeface="+mn-lt"/>
              </a:rPr>
            </a:br>
            <a:br>
              <a:rPr lang="en-GB" sz="2400" dirty="0">
                <a:latin typeface="+mn-lt"/>
              </a:rPr>
            </a:br>
            <a:r>
              <a:rPr lang="en-GB" sz="2400" dirty="0">
                <a:solidFill>
                  <a:srgbClr val="00B050"/>
                </a:solidFill>
                <a:latin typeface="+mn-lt"/>
              </a:rPr>
              <a:t>True</a:t>
            </a:r>
            <a:r>
              <a:rPr lang="en-GB" sz="2400" dirty="0">
                <a:latin typeface="+mn-lt"/>
              </a:rPr>
              <a:t> or </a:t>
            </a:r>
            <a:r>
              <a:rPr lang="en-GB" sz="2400" dirty="0">
                <a:solidFill>
                  <a:srgbClr val="FF0000"/>
                </a:solidFill>
                <a:latin typeface="+mn-lt"/>
              </a:rPr>
              <a:t>False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True</a:t>
            </a:r>
          </a:p>
          <a:p>
            <a:endParaRPr lang="en-GB" sz="2400" dirty="0"/>
          </a:p>
          <a:p>
            <a:pPr>
              <a:buNone/>
            </a:pPr>
            <a:r>
              <a:rPr lang="en-GB" sz="2400" dirty="0"/>
              <a:t>Employers think that </a:t>
            </a:r>
            <a:r>
              <a:rPr lang="en-GB" sz="2400" b="1" dirty="0">
                <a:solidFill>
                  <a:srgbClr val="7030A0"/>
                </a:solidFill>
              </a:rPr>
              <a:t>people with language </a:t>
            </a:r>
            <a:r>
              <a:rPr lang="en-GB" sz="2400" dirty="0"/>
              <a:t>skills </a:t>
            </a:r>
            <a:r>
              <a:rPr lang="en-GB" sz="2400" b="1" dirty="0">
                <a:solidFill>
                  <a:srgbClr val="7030A0"/>
                </a:solidFill>
              </a:rPr>
              <a:t>stand out </a:t>
            </a:r>
            <a:r>
              <a:rPr lang="en-GB" sz="2400" dirty="0"/>
              <a:t>in job </a:t>
            </a:r>
          </a:p>
          <a:p>
            <a:pPr>
              <a:buNone/>
            </a:pPr>
            <a:r>
              <a:rPr lang="en-GB" sz="2400" dirty="0"/>
              <a:t>interviews because not many people in England have a GCSE </a:t>
            </a:r>
          </a:p>
          <a:p>
            <a:pPr>
              <a:buNone/>
            </a:pPr>
            <a:r>
              <a:rPr lang="en-GB" sz="2400" dirty="0"/>
              <a:t>in a language.</a:t>
            </a:r>
          </a:p>
          <a:p>
            <a:pPr>
              <a:buNone/>
            </a:pPr>
            <a:endParaRPr lang="en-GB" sz="2400" dirty="0"/>
          </a:p>
          <a:p>
            <a:pPr>
              <a:buNone/>
            </a:pPr>
            <a:r>
              <a:rPr lang="en-GB" sz="2400" dirty="0"/>
              <a:t>Even for jobs that you might not think need languages. It shows </a:t>
            </a:r>
          </a:p>
          <a:p>
            <a:pPr>
              <a:buNone/>
            </a:pPr>
            <a:r>
              <a:rPr lang="en-GB" sz="2400" dirty="0"/>
              <a:t>you have </a:t>
            </a:r>
            <a:r>
              <a:rPr lang="en-GB" sz="2400" b="1" dirty="0">
                <a:solidFill>
                  <a:srgbClr val="7030A0"/>
                </a:solidFill>
              </a:rPr>
              <a:t>a certain type of intelligence </a:t>
            </a:r>
            <a:r>
              <a:rPr lang="en-GB" sz="2400" dirty="0"/>
              <a:t>to be able deal with what </a:t>
            </a:r>
          </a:p>
          <a:p>
            <a:pPr>
              <a:buNone/>
            </a:pPr>
            <a:r>
              <a:rPr lang="en-GB" sz="2400" dirty="0"/>
              <a:t>is considered a difficult  subject.</a:t>
            </a:r>
          </a:p>
          <a:p>
            <a:pPr>
              <a:buNone/>
            </a:pPr>
            <a:endParaRPr lang="en-GB" sz="2400" dirty="0"/>
          </a:p>
        </p:txBody>
      </p:sp>
      <p:pic>
        <p:nvPicPr>
          <p:cNvPr id="13314" name="Picture 2" descr="http://www.labspaces.net/pictures/blog/4c79b39c535cc_bl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066800"/>
            <a:ext cx="2679700" cy="193927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066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pPr algn="l"/>
            <a:r>
              <a:rPr lang="en-GB" sz="2400" dirty="0">
                <a:latin typeface="+mn-lt"/>
              </a:rPr>
              <a:t>3. </a:t>
            </a:r>
            <a:r>
              <a:rPr lang="en-GB" sz="2400" u="sng" dirty="0">
                <a:latin typeface="+mn-lt"/>
              </a:rPr>
              <a:t>You have to speak a 2</a:t>
            </a:r>
            <a:r>
              <a:rPr lang="en-GB" sz="2400" u="sng" baseline="30000" dirty="0">
                <a:latin typeface="+mn-lt"/>
              </a:rPr>
              <a:t>nd</a:t>
            </a:r>
            <a:r>
              <a:rPr lang="en-GB" sz="2400" u="sng" dirty="0">
                <a:latin typeface="+mn-lt"/>
              </a:rPr>
              <a:t> language perfectly for employers to think you are good enough.</a:t>
            </a:r>
            <a:br>
              <a:rPr lang="en-GB" sz="2400" dirty="0">
                <a:latin typeface="+mn-lt"/>
              </a:rPr>
            </a:br>
            <a:br>
              <a:rPr lang="en-GB" sz="2400" dirty="0">
                <a:latin typeface="+mn-lt"/>
              </a:rPr>
            </a:br>
            <a:r>
              <a:rPr lang="en-GB" sz="2400" dirty="0">
                <a:solidFill>
                  <a:srgbClr val="00B050"/>
                </a:solidFill>
              </a:rPr>
              <a:t>True</a:t>
            </a:r>
            <a:r>
              <a:rPr lang="en-GB" sz="2400" dirty="0"/>
              <a:t> or </a:t>
            </a:r>
            <a:r>
              <a:rPr lang="en-GB" sz="2400" dirty="0">
                <a:solidFill>
                  <a:srgbClr val="FF0000"/>
                </a:solidFill>
              </a:rPr>
              <a:t>False</a:t>
            </a:r>
            <a:endParaRPr lang="en-GB" sz="2400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False</a:t>
            </a:r>
          </a:p>
          <a:p>
            <a:endParaRPr lang="en-GB" sz="2400" dirty="0"/>
          </a:p>
          <a:p>
            <a:pPr>
              <a:buNone/>
            </a:pPr>
            <a:r>
              <a:rPr lang="en-GB" sz="2400" dirty="0"/>
              <a:t>You </a:t>
            </a:r>
            <a:r>
              <a:rPr lang="en-GB" sz="2400" b="1" dirty="0">
                <a:solidFill>
                  <a:srgbClr val="7030A0"/>
                </a:solidFill>
              </a:rPr>
              <a:t>don’t have to be fluent</a:t>
            </a:r>
            <a:r>
              <a:rPr lang="en-GB" sz="2400" dirty="0"/>
              <a:t>. Most employers are happy to give a</a:t>
            </a:r>
          </a:p>
          <a:p>
            <a:pPr>
              <a:buNone/>
            </a:pPr>
            <a:r>
              <a:rPr lang="en-GB" sz="2400" dirty="0"/>
              <a:t>job to someone with </a:t>
            </a:r>
            <a:r>
              <a:rPr lang="en-GB" sz="2400" b="1" dirty="0">
                <a:solidFill>
                  <a:srgbClr val="7030A0"/>
                </a:solidFill>
              </a:rPr>
              <a:t>conversational skills </a:t>
            </a:r>
            <a:r>
              <a:rPr lang="en-GB" sz="2400" dirty="0"/>
              <a:t>– i.e. someone</a:t>
            </a:r>
          </a:p>
          <a:p>
            <a:pPr>
              <a:buNone/>
            </a:pPr>
            <a:r>
              <a:rPr lang="en-GB" sz="2400" dirty="0"/>
              <a:t>with just a GCSE in a language. </a:t>
            </a:r>
          </a:p>
          <a:p>
            <a:pPr>
              <a:buNone/>
            </a:pPr>
            <a:endParaRPr lang="en-GB" sz="2400" dirty="0"/>
          </a:p>
          <a:p>
            <a:pPr>
              <a:buNone/>
            </a:pPr>
            <a:r>
              <a:rPr lang="en-GB" sz="2400" dirty="0"/>
              <a:t>Go on to study a 2</a:t>
            </a:r>
            <a:r>
              <a:rPr lang="en-GB" sz="2400" baseline="30000" dirty="0"/>
              <a:t>nd</a:t>
            </a:r>
            <a:r>
              <a:rPr lang="en-GB" sz="2400" dirty="0"/>
              <a:t> language for A-Level and at university – </a:t>
            </a:r>
          </a:p>
          <a:p>
            <a:pPr>
              <a:buNone/>
            </a:pPr>
            <a:r>
              <a:rPr lang="en-GB" sz="2400" dirty="0"/>
              <a:t>even better!!!</a:t>
            </a:r>
          </a:p>
        </p:txBody>
      </p:sp>
      <p:pic>
        <p:nvPicPr>
          <p:cNvPr id="12290" name="Picture 2" descr="http://www.yourdictionary.com/images/articles/lg/46.second-language-benefit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143000"/>
            <a:ext cx="2857500" cy="1905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980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pPr algn="l"/>
            <a:r>
              <a:rPr lang="en-GB" sz="2400" dirty="0">
                <a:latin typeface="+mn-lt"/>
              </a:rPr>
              <a:t>4. </a:t>
            </a:r>
            <a:r>
              <a:rPr lang="en-GB" sz="2400" u="sng" dirty="0">
                <a:latin typeface="+mn-lt"/>
              </a:rPr>
              <a:t>Taking a GCSE in a language will only lead to a job as a  translator or a boring old teacher.</a:t>
            </a:r>
            <a:br>
              <a:rPr lang="en-GB" sz="2400" dirty="0">
                <a:latin typeface="+mn-lt"/>
              </a:rPr>
            </a:br>
            <a:br>
              <a:rPr lang="en-GB" sz="2400" dirty="0">
                <a:latin typeface="+mn-lt"/>
              </a:rPr>
            </a:br>
            <a:r>
              <a:rPr lang="en-GB" sz="2400" dirty="0">
                <a:solidFill>
                  <a:srgbClr val="00B050"/>
                </a:solidFill>
              </a:rPr>
              <a:t> True</a:t>
            </a:r>
            <a:r>
              <a:rPr lang="en-GB" sz="2400" dirty="0"/>
              <a:t> or </a:t>
            </a:r>
            <a:r>
              <a:rPr lang="en-GB" sz="2400" dirty="0">
                <a:solidFill>
                  <a:srgbClr val="FF0000"/>
                </a:solidFill>
              </a:rPr>
              <a:t>False</a:t>
            </a:r>
            <a:endParaRPr lang="en-GB" sz="2400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743200"/>
            <a:ext cx="8382000" cy="3687763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False </a:t>
            </a:r>
          </a:p>
          <a:p>
            <a:pPr>
              <a:buNone/>
            </a:pPr>
            <a:endParaRPr lang="en-GB" sz="2400" dirty="0"/>
          </a:p>
          <a:p>
            <a:pPr>
              <a:buNone/>
            </a:pPr>
            <a:r>
              <a:rPr lang="en-GB" sz="2400" dirty="0"/>
              <a:t>Having a GCSE in a language is </a:t>
            </a:r>
            <a:r>
              <a:rPr lang="en-GB" sz="2400" b="1" dirty="0">
                <a:solidFill>
                  <a:srgbClr val="7030A0"/>
                </a:solidFill>
              </a:rPr>
              <a:t>highly valued</a:t>
            </a:r>
            <a:r>
              <a:rPr lang="en-GB" sz="2400" dirty="0"/>
              <a:t> in a wide range of </a:t>
            </a:r>
          </a:p>
          <a:p>
            <a:pPr>
              <a:buNone/>
            </a:pPr>
            <a:r>
              <a:rPr lang="en-GB" sz="2400" dirty="0"/>
              <a:t>jobs and opens lots of doors in many different industries.</a:t>
            </a:r>
          </a:p>
          <a:p>
            <a:pPr>
              <a:buNone/>
            </a:pPr>
            <a:r>
              <a:rPr lang="en-GB" sz="2400" dirty="0"/>
              <a:t>Such as with </a:t>
            </a:r>
            <a:r>
              <a:rPr lang="en-GB" sz="2400" b="1" dirty="0">
                <a:solidFill>
                  <a:srgbClr val="7030A0"/>
                </a:solidFill>
              </a:rPr>
              <a:t>sports</a:t>
            </a:r>
            <a:r>
              <a:rPr lang="en-GB" sz="2400" dirty="0"/>
              <a:t>, </a:t>
            </a:r>
            <a:r>
              <a:rPr lang="en-GB" sz="2400" b="1" dirty="0">
                <a:solidFill>
                  <a:srgbClr val="7030A0"/>
                </a:solidFill>
              </a:rPr>
              <a:t>fashion</a:t>
            </a:r>
            <a:r>
              <a:rPr lang="en-GB" sz="2400" dirty="0"/>
              <a:t>, </a:t>
            </a:r>
            <a:r>
              <a:rPr lang="en-GB" sz="2400" b="1" dirty="0">
                <a:solidFill>
                  <a:srgbClr val="7030A0"/>
                </a:solidFill>
              </a:rPr>
              <a:t>music</a:t>
            </a:r>
            <a:r>
              <a:rPr lang="en-GB" sz="2400" dirty="0"/>
              <a:t> , </a:t>
            </a:r>
            <a:r>
              <a:rPr lang="en-GB" sz="2400" b="1" dirty="0">
                <a:solidFill>
                  <a:srgbClr val="7030A0"/>
                </a:solidFill>
              </a:rPr>
              <a:t>technology</a:t>
            </a:r>
            <a:r>
              <a:rPr lang="en-GB" sz="2400" dirty="0"/>
              <a:t> etc.</a:t>
            </a:r>
          </a:p>
          <a:p>
            <a:pPr>
              <a:buNone/>
            </a:pPr>
            <a:endParaRPr lang="en-GB" sz="2400" dirty="0"/>
          </a:p>
          <a:p>
            <a:pPr>
              <a:buNone/>
            </a:pPr>
            <a:r>
              <a:rPr lang="en-GB" sz="2400" dirty="0"/>
              <a:t>Translating can earn you A LOT of money and teaching isn’t so </a:t>
            </a:r>
          </a:p>
          <a:p>
            <a:pPr>
              <a:buNone/>
            </a:pPr>
            <a:r>
              <a:rPr lang="en-GB" sz="2400" dirty="0"/>
              <a:t>bad really.</a:t>
            </a:r>
          </a:p>
        </p:txBody>
      </p:sp>
      <p:pic>
        <p:nvPicPr>
          <p:cNvPr id="10242" name="Picture 2" descr="http://www.oaktreerecruitment.com/images/img_sta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990600"/>
            <a:ext cx="2438400" cy="260554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106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r>
              <a:rPr lang="en-GB" dirty="0"/>
              <a:t>Career prospects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8043"/>
            <a:ext cx="61626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3" y="2638425"/>
            <a:ext cx="61245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" y="4037588"/>
            <a:ext cx="5943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1722" y="990600"/>
            <a:ext cx="3048000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Translator</a:t>
            </a:r>
          </a:p>
          <a:p>
            <a:r>
              <a:rPr lang="en-GB" sz="2400" dirty="0"/>
              <a:t>Banking</a:t>
            </a:r>
          </a:p>
          <a:p>
            <a:r>
              <a:rPr lang="en-GB" sz="2400" dirty="0"/>
              <a:t>Trading</a:t>
            </a:r>
          </a:p>
          <a:p>
            <a:r>
              <a:rPr lang="en-GB" sz="2400" dirty="0"/>
              <a:t>Working for the United Nation</a:t>
            </a:r>
          </a:p>
          <a:p>
            <a:r>
              <a:rPr lang="en-GB" sz="2400" dirty="0"/>
              <a:t>Teaching</a:t>
            </a:r>
          </a:p>
          <a:p>
            <a:r>
              <a:rPr lang="en-GB" sz="2400" dirty="0"/>
              <a:t>Reporter</a:t>
            </a:r>
          </a:p>
          <a:p>
            <a:r>
              <a:rPr lang="en-GB" sz="2400" dirty="0"/>
              <a:t>Newspaper editor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11649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859</Words>
  <Application>Microsoft Office PowerPoint</Application>
  <PresentationFormat>On-screen Show (4:3)</PresentationFormat>
  <Paragraphs>118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Comic Sans MS</vt:lpstr>
      <vt:lpstr>Office Theme</vt:lpstr>
      <vt:lpstr>PowerPoint Presentation</vt:lpstr>
      <vt:lpstr>There are a lot of famous  French and Spanish brands  with offices all over the world</vt:lpstr>
      <vt:lpstr>PowerPoint Presentation</vt:lpstr>
      <vt:lpstr>1. English is the most widely spoken language in the world.       True or False? </vt:lpstr>
      <vt:lpstr>PowerPoint Presentation</vt:lpstr>
      <vt:lpstr>2. Being able to speak a second language is the most valued skill for employers after computer skills.  True or False</vt:lpstr>
      <vt:lpstr>3. You have to speak a 2nd language perfectly for employers to think you are good enough.  True or False</vt:lpstr>
      <vt:lpstr>4. Taking a GCSE in a language will only lead to a job as a  translator or a boring old teacher.   True or False</vt:lpstr>
      <vt:lpstr>Career prospects</vt:lpstr>
      <vt:lpstr>PowerPoint Presentation</vt:lpstr>
      <vt:lpstr>PowerPoint Presentation</vt:lpstr>
      <vt:lpstr>What will you be studying in French?</vt:lpstr>
      <vt:lpstr>What will you be studying in Spanish?</vt:lpstr>
      <vt:lpstr>Top 10 reason to study languages</vt:lpstr>
      <vt:lpstr>The MFL team</vt:lpstr>
      <vt:lpstr>Miss Bailly</vt:lpstr>
      <vt:lpstr>Miss Ranalli</vt:lpstr>
      <vt:lpstr>Monsieur Buck</vt:lpstr>
      <vt:lpstr>Quiz time</vt:lpstr>
      <vt:lpstr>PowerPoint Presentation</vt:lpstr>
    </vt:vector>
  </TitlesOfParts>
  <Company>Authorised Users Only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Peggy Bailly</dc:creator>
  <cp:lastModifiedBy>Daniel Akerele</cp:lastModifiedBy>
  <cp:revision>14</cp:revision>
  <dcterms:created xsi:type="dcterms:W3CDTF">2020-04-30T10:17:17Z</dcterms:created>
  <dcterms:modified xsi:type="dcterms:W3CDTF">2020-06-30T10:41:02Z</dcterms:modified>
</cp:coreProperties>
</file>