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0" r:id="rId4"/>
    <p:sldId id="258" r:id="rId5"/>
    <p:sldId id="260" r:id="rId6"/>
    <p:sldId id="261" r:id="rId7"/>
    <p:sldId id="279" r:id="rId8"/>
    <p:sldId id="267" r:id="rId9"/>
    <p:sldId id="268" r:id="rId10"/>
    <p:sldId id="269" r:id="rId11"/>
    <p:sldId id="266" r:id="rId12"/>
  </p:sldIdLst>
  <p:sldSz cx="12192000" cy="6858000"/>
  <p:notesSz cx="6797675" cy="9928225"/>
  <p:embeddedFontLst>
    <p:embeddedFont>
      <p:font typeface="Adventurer Black SF" panose="020B7200000000000000" pitchFamily="34" charset="0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DM Sans" panose="020B0604020202020204" charset="0"/>
      <p:regular r:id="rId23"/>
      <p:bold r:id="rId24"/>
      <p:italic r:id="rId25"/>
      <p:boldItalic r:id="rId26"/>
    </p:embeddedFont>
    <p:embeddedFont>
      <p:font typeface="Felix Titling" panose="04060505060202020A04" pitchFamily="82" charset="0"/>
      <p:regular r:id="rId27"/>
    </p:embeddedFont>
    <p:embeddedFont>
      <p:font typeface="Wicker Heavy SF" panose="020BE200000000000000" pitchFamily="3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2ZgM0/4gRr6J5BB21XmkqcrXj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E1A0A8-0A0D-44DE-8494-EC288B8F8F9C}">
  <a:tblStyle styleId="{06E1A0A8-0A0D-44DE-8494-EC288B8F8F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GPK-bsffp01\users$\Staff$\STSS52\Weekly%20Attendance%2013062024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>
                <a:latin typeface="Felix Titling" pitchFamily="82" charset="0"/>
              </a:defRPr>
            </a:pPr>
            <a:r>
              <a:rPr lang="en-US">
                <a:latin typeface="Felix Titling" pitchFamily="82" charset="0"/>
              </a:rPr>
              <a:t>Year Group Att% Ranked</a:t>
            </a:r>
          </a:p>
        </c:rich>
      </c:tx>
      <c:layout>
        <c:manualLayout>
          <c:xMode val="edge"/>
          <c:yMode val="edge"/>
          <c:x val="0.13121951219512204"/>
          <c:y val="3.27868852459016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tx>
            <c:strRef>
              <c:f>'Data Workings'!$Q$75</c:f>
              <c:strCache>
                <c:ptCount val="1"/>
                <c:pt idx="0">
                  <c:v>Att%</c:v>
                </c:pt>
              </c:strCache>
            </c:strRef>
          </c:tx>
          <c:spPr>
            <a:gradFill>
              <a:gsLst>
                <a:gs pos="17000">
                  <a:srgbClr val="FF0000"/>
                </a:gs>
                <a:gs pos="71000">
                  <a:srgbClr val="FFFF00">
                    <a:alpha val="93000"/>
                  </a:srgbClr>
                </a:gs>
                <a:gs pos="91000">
                  <a:srgbClr val="00B050"/>
                </a:gs>
              </a:gsLst>
              <a:lin ang="12000000" scaled="0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8117-4EA4-BCD8-E9237DFC28B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8117-4EA4-BCD8-E9237DFC28B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8117-4EA4-BCD8-E9237DFC28B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8117-4EA4-BCD8-E9237DFC28B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8117-4EA4-BCD8-E9237DFC28BC}"/>
              </c:ext>
            </c:extLst>
          </c:dPt>
          <c:dLbls>
            <c:dLbl>
              <c:idx val="0"/>
              <c:layout>
                <c:manualLayout>
                  <c:x val="1.6468610342626103E-2"/>
                  <c:y val="-4.0983606557377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17-4EA4-BCD8-E9237DFC28BC}"/>
                </c:ext>
              </c:extLst>
            </c:dLbl>
            <c:dLbl>
              <c:idx val="1"/>
              <c:layout>
                <c:manualLayout>
                  <c:x val="5.9299191374663072E-2"/>
                  <c:y val="-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17-4EA4-BCD8-E9237DFC28BC}"/>
                </c:ext>
              </c:extLst>
            </c:dLbl>
            <c:dLbl>
              <c:idx val="2"/>
              <c:layout>
                <c:manualLayout>
                  <c:x val="8.3557951482479895E-2"/>
                  <c:y val="1.2295081967213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17-4EA4-BCD8-E9237DFC28BC}"/>
                </c:ext>
              </c:extLst>
            </c:dLbl>
            <c:dLbl>
              <c:idx val="3"/>
              <c:layout>
                <c:manualLayout>
                  <c:x val="6.4690026954177943E-2"/>
                  <c:y val="4.0983606557377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17-4EA4-BCD8-E9237DFC28BC}"/>
                </c:ext>
              </c:extLst>
            </c:dLbl>
            <c:dLbl>
              <c:idx val="4"/>
              <c:layout>
                <c:manualLayout>
                  <c:x val="0.10242587601078169"/>
                  <c:y val="-3.6885245901639385E-2"/>
                </c:manualLayout>
              </c:layout>
              <c:spPr>
                <a:effectLst/>
              </c:spPr>
              <c:txPr>
                <a:bodyPr/>
                <a:lstStyle/>
                <a:p>
                  <a:pPr>
                    <a:defRPr sz="1200" b="1">
                      <a:latin typeface="Felix Titling" pitchFamily="8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17-4EA4-BCD8-E9237DFC2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elix Titling" pitchFamily="8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Workings'!$P$76:$P$80</c:f>
              <c:strCache>
                <c:ptCount val="5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</c:strCache>
            </c:strRef>
          </c:cat>
          <c:val>
            <c:numRef>
              <c:f>'Data Workings'!$Q$76:$Q$80</c:f>
              <c:numCache>
                <c:formatCode>0.0</c:formatCode>
                <c:ptCount val="5"/>
                <c:pt idx="0">
                  <c:v>96.858379888268061</c:v>
                </c:pt>
                <c:pt idx="1">
                  <c:v>94.318287292817743</c:v>
                </c:pt>
                <c:pt idx="2">
                  <c:v>93.706892655367184</c:v>
                </c:pt>
                <c:pt idx="3">
                  <c:v>91.622247191011141</c:v>
                </c:pt>
                <c:pt idx="4">
                  <c:v>89.052590361445723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17-4EA4-BCD8-E9237DFC2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gapDepth val="110"/>
        <c:shape val="box"/>
        <c:axId val="98861824"/>
        <c:axId val="98863360"/>
        <c:axId val="0"/>
      </c:bar3DChart>
      <c:catAx>
        <c:axId val="9886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1">
                <a:latin typeface="Felix Titling" pitchFamily="82" charset="0"/>
              </a:defRPr>
            </a:pPr>
            <a:endParaRPr lang="en-US"/>
          </a:p>
        </c:txPr>
        <c:crossAx val="98863360"/>
        <c:crosses val="autoZero"/>
        <c:auto val="1"/>
        <c:lblAlgn val="ctr"/>
        <c:lblOffset val="100"/>
        <c:noMultiLvlLbl val="0"/>
      </c:catAx>
      <c:valAx>
        <c:axId val="988633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988618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>
      <a:outerShdw blurRad="152400" dist="317500" dir="5400000" sx="90000" sy="-19000" rotWithShape="0">
        <a:prstClr val="black">
          <a:alpha val="15000"/>
        </a:prstClr>
      </a:outerShdw>
    </a:effectLst>
    <a:scene3d>
      <a:camera prst="orthographicFront"/>
      <a:lightRig rig="threePt" dir="t"/>
    </a:scene3d>
    <a:sp3d prstMaterial="plastic"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" name="Google Shape;12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32d1f2e1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00" cy="40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c32d1f2e14_0_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2c32d1f2e14_0_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d2eb4f69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00" cy="40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cd2eb4f695_0_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2cd2eb4f695_0_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e80779e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be80779e4d_0_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2be80779e4d_0_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bitesize/articles/zhjjf4j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A large brick building&#10;&#10;Description automatically generated with low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20000"/>
          </a:blip>
          <a:srcRect t="25592" b="14098"/>
          <a:stretch/>
        </p:blipFill>
        <p:spPr>
          <a:xfrm>
            <a:off x="8154" y="-21735"/>
            <a:ext cx="12191980" cy="690146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/>
          <p:nvPr/>
        </p:nvSpPr>
        <p:spPr>
          <a:xfrm>
            <a:off x="0" y="260648"/>
            <a:ext cx="7465656" cy="1022956"/>
          </a:xfrm>
          <a:prstGeom prst="rect">
            <a:avLst/>
          </a:prstGeom>
          <a:solidFill>
            <a:srgbClr val="2D3157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   </a:t>
            </a:r>
            <a:r>
              <a:rPr lang="en-GB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LPS Student Bulletin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52" y="266119"/>
            <a:ext cx="1605132" cy="100122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/>
        </p:nvSpPr>
        <p:spPr>
          <a:xfrm>
            <a:off x="7703722" y="220740"/>
            <a:ext cx="4546810" cy="1077218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Week </a:t>
            </a:r>
            <a:r>
              <a:rPr lang="en-GB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3B</a:t>
            </a:r>
            <a:endParaRPr sz="32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Week Beginning 17.06.24</a:t>
            </a:r>
            <a:endParaRPr sz="32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/>
          <p:nvPr/>
        </p:nvSpPr>
        <p:spPr>
          <a:xfrm rot="10800000" flipH="1">
            <a:off x="0" y="6166836"/>
            <a:ext cx="12192000" cy="45721"/>
          </a:xfrm>
          <a:prstGeom prst="rect">
            <a:avLst/>
          </a:prstGeom>
          <a:solidFill>
            <a:srgbClr val="2D3157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394277" y="6297611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3372583" y="6297611"/>
            <a:ext cx="20393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6509960" y="6297610"/>
            <a:ext cx="1765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LEARNER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9338334" y="6297610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KNOWLEDGEABLE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91342" y="1352394"/>
            <a:ext cx="8579796" cy="156962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GB" sz="3200" b="1" i="0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Assembly Theme: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Student Leadership Campaign Trail – Prefects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 Professional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 descr="Twitter Logo PNG Vectors Free Downloa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7055" y="5196635"/>
            <a:ext cx="927190" cy="9271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8598662" y="5206079"/>
            <a:ext cx="3466032" cy="892572"/>
          </a:xfrm>
          <a:prstGeom prst="roundRect">
            <a:avLst>
              <a:gd name="adj" fmla="val 16667"/>
            </a:avLst>
          </a:prstGeom>
          <a:solidFill>
            <a:srgbClr val="00A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 us on Twitter for updates: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@langdon_park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91342" y="3184056"/>
            <a:ext cx="7137925" cy="261606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SDC Calendar – Upcoming Events: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GB" sz="2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Progress Review Day – 27</a:t>
            </a:r>
            <a:r>
              <a:rPr lang="en-GB" sz="2200" b="0" i="0" u="none" strike="noStrike" cap="none" baseline="30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June 2024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GB" sz="2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Character Development Day – 2</a:t>
            </a:r>
            <a:r>
              <a:rPr lang="en-GB" sz="2200" b="0" i="0" u="none" strike="noStrike" cap="none" baseline="30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GB" sz="2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July 2024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GB" sz="2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Rewards Trips – 3</a:t>
            </a:r>
            <a:r>
              <a:rPr lang="en-GB" sz="2200" b="0" i="0" u="none" strike="noStrike" cap="none" baseline="30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GB" sz="2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July 2024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GB" sz="2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Awards Evening – 18</a:t>
            </a:r>
            <a:r>
              <a:rPr lang="en-GB" sz="2200" b="0" i="0" u="none" strike="noStrike" cap="none" baseline="30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July 2024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 sz="22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S</a:t>
            </a:r>
            <a:r>
              <a:rPr lang="en-GB" sz="22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ports Day – 19</a:t>
            </a:r>
            <a:r>
              <a:rPr lang="en-GB" sz="2200" baseline="300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GB" sz="22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 July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https://lh4.googleusercontent.com/jtlHGhfpa1UttkiYdX168DQdJjegJ-Fdp6arCVLqXdJxMGcZRvU2VihYAqb4ujEa2hhe8B8OAN0r7R8dUUeRNeynSBmZi3e89kHafqcZDTDvyp1tqkKKa6lculgvWRUKEY5sMYaB8TxZlDQqX8Gl0A=s20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54326" y="2294985"/>
            <a:ext cx="2617399" cy="252372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e80779e4d_0_0"/>
          <p:cNvSpPr/>
          <p:nvPr/>
        </p:nvSpPr>
        <p:spPr>
          <a:xfrm rot="10800000" flipH="1">
            <a:off x="0" y="6166957"/>
            <a:ext cx="12192000" cy="45600"/>
          </a:xfrm>
          <a:prstGeom prst="rect">
            <a:avLst/>
          </a:prstGeom>
          <a:solidFill>
            <a:srgbClr val="2D3157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2be80779e4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25" y="0"/>
            <a:ext cx="1024130" cy="126797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be80779e4d_0_0"/>
          <p:cNvSpPr/>
          <p:nvPr/>
        </p:nvSpPr>
        <p:spPr>
          <a:xfrm>
            <a:off x="394277" y="6297611"/>
            <a:ext cx="240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be80779e4d_0_0"/>
          <p:cNvSpPr/>
          <p:nvPr/>
        </p:nvSpPr>
        <p:spPr>
          <a:xfrm>
            <a:off x="3372583" y="6297611"/>
            <a:ext cx="203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be80779e4d_0_0"/>
          <p:cNvSpPr/>
          <p:nvPr/>
        </p:nvSpPr>
        <p:spPr>
          <a:xfrm>
            <a:off x="6509960" y="6297610"/>
            <a:ext cx="176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LEARNER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be80779e4d_0_0"/>
          <p:cNvSpPr/>
          <p:nvPr/>
        </p:nvSpPr>
        <p:spPr>
          <a:xfrm>
            <a:off x="9338334" y="6297610"/>
            <a:ext cx="285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KNOWLEDGEABLE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be80779e4d_0_0"/>
          <p:cNvSpPr/>
          <p:nvPr/>
        </p:nvSpPr>
        <p:spPr>
          <a:xfrm rot="10800000" flipH="1">
            <a:off x="0" y="1261808"/>
            <a:ext cx="12192000" cy="45600"/>
          </a:xfrm>
          <a:prstGeom prst="rect">
            <a:avLst/>
          </a:prstGeom>
          <a:solidFill>
            <a:srgbClr val="2D3157">
              <a:alpha val="84705"/>
            </a:srgb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be80779e4d_0_0"/>
          <p:cNvSpPr txBox="1">
            <a:spLocks noGrp="1"/>
          </p:cNvSpPr>
          <p:nvPr>
            <p:ph type="title"/>
          </p:nvPr>
        </p:nvSpPr>
        <p:spPr>
          <a:xfrm>
            <a:off x="638875" y="73575"/>
            <a:ext cx="9722700" cy="1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lang="en-GB" sz="4900" b="1">
                <a:solidFill>
                  <a:srgbClr val="002060"/>
                </a:solidFill>
              </a:rPr>
              <a:t>Student ambassador led drop-ins</a:t>
            </a:r>
            <a:endParaRPr sz="3900"/>
          </a:p>
        </p:txBody>
      </p:sp>
      <p:pic>
        <p:nvPicPr>
          <p:cNvPr id="131" name="Google Shape;131;g2be80779e4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5973" y="33301"/>
            <a:ext cx="1926027" cy="120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be80779e4d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277" y="1427201"/>
            <a:ext cx="5004867" cy="315935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be80779e4d_0_0"/>
          <p:cNvSpPr txBox="1"/>
          <p:nvPr/>
        </p:nvSpPr>
        <p:spPr>
          <a:xfrm>
            <a:off x="5710650" y="1400298"/>
            <a:ext cx="6010500" cy="1983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What: 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Wellbeing drop in clinic</a:t>
            </a:r>
            <a:endParaRPr sz="2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Where: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Spotlight Games room</a:t>
            </a:r>
            <a:endParaRPr sz="2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When: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Every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Monday, Tuesday and Thursday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lunchtimes </a:t>
            </a:r>
            <a:endParaRPr sz="2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12.45-1.15pm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be80779e4d_0_0"/>
          <p:cNvSpPr txBox="1"/>
          <p:nvPr/>
        </p:nvSpPr>
        <p:spPr>
          <a:xfrm>
            <a:off x="5871300" y="3553534"/>
            <a:ext cx="56892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room is now OPEN. Please see Ms Adam if 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have any questions.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82;p28">
            <a:extLst>
              <a:ext uri="{FF2B5EF4-FFF2-40B4-BE49-F238E27FC236}">
                <a16:creationId xmlns:a16="http://schemas.microsoft.com/office/drawing/2014/main" id="{CAB13D31-0D63-4BA9-A3D9-E5E17D8DB4EF}"/>
              </a:ext>
            </a:extLst>
          </p:cNvPr>
          <p:cNvSpPr/>
          <p:nvPr/>
        </p:nvSpPr>
        <p:spPr>
          <a:xfrm>
            <a:off x="26912" y="4867230"/>
            <a:ext cx="12165022" cy="1299601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Designated Safeguard Lead (DSL) Ms Morrison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Deputy designated Safeguard Lead (DDSL) Ms Lify Begum based in Inclusion office.</a:t>
            </a:r>
            <a:endParaRPr sz="24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2" descr="A large brick building&#10;&#10;Description automatically generated with low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20000"/>
          </a:blip>
          <a:srcRect t="25592" b="14098"/>
          <a:stretch/>
        </p:blipFill>
        <p:spPr>
          <a:xfrm>
            <a:off x="20" y="0"/>
            <a:ext cx="12191980" cy="690146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/>
          <p:nvPr/>
        </p:nvSpPr>
        <p:spPr>
          <a:xfrm>
            <a:off x="0" y="260648"/>
            <a:ext cx="7465656" cy="1022956"/>
          </a:xfrm>
          <a:prstGeom prst="rect">
            <a:avLst/>
          </a:prstGeom>
          <a:solidFill>
            <a:srgbClr val="2D3157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   </a:t>
            </a:r>
            <a:r>
              <a:rPr lang="en-GB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LPS Student Bulletin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52" y="266119"/>
            <a:ext cx="1605132" cy="100122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2"/>
          <p:cNvSpPr/>
          <p:nvPr/>
        </p:nvSpPr>
        <p:spPr>
          <a:xfrm rot="10800000" flipH="1">
            <a:off x="0" y="6166836"/>
            <a:ext cx="12192000" cy="45721"/>
          </a:xfrm>
          <a:prstGeom prst="rect">
            <a:avLst/>
          </a:prstGeom>
          <a:solidFill>
            <a:srgbClr val="2D3157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394277" y="6297611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3372583" y="6297611"/>
            <a:ext cx="20393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6509960" y="6297610"/>
            <a:ext cx="1765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LEARNER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9338334" y="6297610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KNOWLEDGEABLE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 txBox="1"/>
          <p:nvPr/>
        </p:nvSpPr>
        <p:spPr>
          <a:xfrm>
            <a:off x="2800705" y="2234414"/>
            <a:ext cx="621092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GB" sz="88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Have a great week!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2"/>
          <p:cNvSpPr txBox="1"/>
          <p:nvPr/>
        </p:nvSpPr>
        <p:spPr>
          <a:xfrm>
            <a:off x="7645170" y="228120"/>
            <a:ext cx="4546810" cy="1077218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C00000"/>
              </a:buClr>
              <a:buSzPts val="3200"/>
            </a:pPr>
            <a:r>
              <a:rPr lang="nl-NL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Week 3B</a:t>
            </a:r>
          </a:p>
          <a:p>
            <a:pPr lvl="0">
              <a:buSzPts val="3200"/>
            </a:pPr>
            <a:r>
              <a:rPr lang="nl-NL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Week Beginning 17.06.24</a:t>
            </a:r>
            <a:endParaRPr lang="nl-NL"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 rot="10800000" flipH="1">
            <a:off x="0" y="6166836"/>
            <a:ext cx="12192000" cy="45721"/>
          </a:xfrm>
          <a:prstGeom prst="rect">
            <a:avLst/>
          </a:prstGeom>
          <a:solidFill>
            <a:srgbClr val="2D3157">
              <a:alpha val="8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02" y="44751"/>
            <a:ext cx="928528" cy="114960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394277" y="6297611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372583" y="6297611"/>
            <a:ext cx="20393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509960" y="6297610"/>
            <a:ext cx="1765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LEARNER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338334" y="6297610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KNOWLEDGEABLE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 rot="10800000" flipH="1">
            <a:off x="0" y="1261689"/>
            <a:ext cx="12192000" cy="45719"/>
          </a:xfrm>
          <a:prstGeom prst="rect">
            <a:avLst/>
          </a:prstGeom>
          <a:solidFill>
            <a:srgbClr val="2D3157">
              <a:alpha val="87843"/>
            </a:srgb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44751"/>
            <a:ext cx="1926027" cy="120138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928528" y="27077"/>
            <a:ext cx="9433048" cy="129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ts val="7200"/>
            </a:pPr>
            <a:r>
              <a:rPr lang="en-GB" sz="7200" b="1" dirty="0">
                <a:solidFill>
                  <a:srgbClr val="002060"/>
                </a:solidFill>
              </a:rPr>
              <a:t>Eid ul-</a:t>
            </a:r>
            <a:r>
              <a:rPr lang="en-GB" sz="7200" b="1" dirty="0" err="1">
                <a:solidFill>
                  <a:srgbClr val="002060"/>
                </a:solidFill>
              </a:rPr>
              <a:t>Adha</a:t>
            </a:r>
            <a:endParaRPr sz="7200" b="1" dirty="0">
              <a:solidFill>
                <a:srgbClr val="002060"/>
              </a:solidFill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026" name="Picture 2" descr="Happy Eid Mubarak Card">
            <a:extLst>
              <a:ext uri="{FF2B5EF4-FFF2-40B4-BE49-F238E27FC236}">
                <a16:creationId xmlns:a16="http://schemas.microsoft.com/office/drawing/2014/main" id="{040AF9F7-BA50-4C0F-A4E9-1E3ED1FB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90" y="1899999"/>
            <a:ext cx="3600534" cy="36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E7A273-EBD3-4986-8B7B-2ED08B3A482C}"/>
              </a:ext>
            </a:extLst>
          </p:cNvPr>
          <p:cNvSpPr txBox="1"/>
          <p:nvPr/>
        </p:nvSpPr>
        <p:spPr>
          <a:xfrm>
            <a:off x="5836777" y="2521060"/>
            <a:ext cx="55532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800" dirty="0">
                <a:solidFill>
                  <a:srgbClr val="002060"/>
                </a:solidFill>
              </a:rPr>
              <a:t>Eid ul-</a:t>
            </a:r>
            <a:r>
              <a:rPr lang="en-US" sz="1800" dirty="0" err="1">
                <a:solidFill>
                  <a:srgbClr val="002060"/>
                </a:solidFill>
              </a:rPr>
              <a:t>Adha</a:t>
            </a:r>
            <a:r>
              <a:rPr lang="en-US" sz="1800" dirty="0">
                <a:solidFill>
                  <a:srgbClr val="002060"/>
                </a:solidFill>
              </a:rPr>
              <a:t> (</a:t>
            </a:r>
            <a:r>
              <a:rPr lang="en-US" sz="1800" b="1" dirty="0">
                <a:solidFill>
                  <a:srgbClr val="002060"/>
                </a:solidFill>
              </a:rPr>
              <a:t>'Festival of Sacrifice'</a:t>
            </a:r>
            <a:r>
              <a:rPr lang="en-US" sz="1800" dirty="0">
                <a:solidFill>
                  <a:srgbClr val="002060"/>
                </a:solidFill>
              </a:rPr>
              <a:t>) is one of the most important festivals in the Muslim calendar.</a:t>
            </a:r>
          </a:p>
          <a:p>
            <a:pPr algn="ctr" fontAlgn="base"/>
            <a:r>
              <a:rPr lang="en-US" sz="1800" dirty="0">
                <a:solidFill>
                  <a:srgbClr val="002060"/>
                </a:solidFill>
              </a:rPr>
              <a:t>The festival remembers the prophet Ibrahim's willingness to sacrifice his son when God ordered him to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GB" dirty="0">
                <a:hlinkClick r:id="rId6"/>
              </a:rPr>
              <a:t>https://www.bbc.co.uk/bitesize/articles/zhjjf4j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 rot="10800000" flipH="1">
            <a:off x="0" y="6166836"/>
            <a:ext cx="12192000" cy="45721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25" y="0"/>
            <a:ext cx="1024130" cy="12679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394277" y="6297611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3372583" y="6297611"/>
            <a:ext cx="20393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6509960" y="6297610"/>
            <a:ext cx="1765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LEARNER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9338334" y="6297610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KNOWLEDGEABLE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/>
          <p:nvPr/>
        </p:nvSpPr>
        <p:spPr>
          <a:xfrm rot="10800000" flipH="1">
            <a:off x="0" y="1261689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928528" y="53342"/>
            <a:ext cx="9433048" cy="129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</a:pPr>
            <a:r>
              <a:rPr lang="en-GB" sz="4800" b="1" dirty="0">
                <a:solidFill>
                  <a:srgbClr val="002060"/>
                </a:solidFill>
              </a:rPr>
              <a:t>Student Leadership Campaign</a:t>
            </a:r>
            <a:endParaRPr sz="2800" dirty="0"/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44751"/>
            <a:ext cx="1926027" cy="120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descr="https://lh7-us.googleusercontent.com/slidesz/AGV_vUcQG2t1GMaw9RaurXl6E5ap_XBwNjCFgiFhfQGxWkGddsED0Wf2GBCWg_iq-0yw9s5YW8BpTn9H52f0uNSVPWj427w2v8OxiC01fNbwsk6Mtc8DPYN1gqxVx2fga0K0IlCx8A522KC06z3qle_88eo2wTfuyWb5yVpUHMJm4v0jTnlk8qu3Ae0=s2048?key=RYwDC7WC_UTxUhM0NZy6y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528" y="2025671"/>
            <a:ext cx="3522065" cy="334402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5106572" y="1713216"/>
            <a:ext cx="671029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Campaign Week – WB 17</a:t>
            </a:r>
            <a:r>
              <a:rPr lang="en-US" sz="2000" b="1" baseline="30000" dirty="0"/>
              <a:t>th</a:t>
            </a:r>
            <a:r>
              <a:rPr lang="en-US" sz="2000" b="1" dirty="0"/>
              <a:t> June 24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week  students running for senior student leadership positions will deliver a 1 slide pitch outlining the ideas they would like to see at LPS.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Posters and pitching will take place throughout next week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Polling cards will be given to form tutors before Thursday 20</a:t>
            </a:r>
            <a:r>
              <a:rPr lang="en-GB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June.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Tannoy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reminder on Friday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Polling stations will open during lunchtime on Friday where the shout out wall takes place.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32" y="1"/>
            <a:ext cx="756400" cy="93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0"/>
          <p:cNvSpPr/>
          <p:nvPr/>
        </p:nvSpPr>
        <p:spPr>
          <a:xfrm rot="10800000" flipH="1">
            <a:off x="14967" y="936508"/>
            <a:ext cx="12192000" cy="45600"/>
          </a:xfrm>
          <a:prstGeom prst="rect">
            <a:avLst/>
          </a:prstGeom>
          <a:solidFill>
            <a:srgbClr val="2D3157">
              <a:alpha val="89019"/>
            </a:srgbClr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1394568" y="-181567"/>
            <a:ext cx="9432800" cy="1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lang="en-GB" sz="4800" b="1">
                <a:solidFill>
                  <a:srgbClr val="002060"/>
                </a:solidFill>
              </a:rPr>
              <a:t>PE Enrichment Timetable - HT6</a:t>
            </a:r>
            <a:endParaRPr sz="4800" b="1" u="sng">
              <a:solidFill>
                <a:srgbClr val="C00000"/>
              </a:solidFill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1585049" y="5243864"/>
            <a:ext cx="756400" cy="72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9640815" y="5207995"/>
            <a:ext cx="756400" cy="72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1530932" y="1571748"/>
            <a:ext cx="756400" cy="72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998" y="-42933"/>
            <a:ext cx="825733" cy="10223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" name="Google Shape;130;p10"/>
          <p:cNvGraphicFramePr/>
          <p:nvPr/>
        </p:nvGraphicFramePr>
        <p:xfrm>
          <a:off x="227267" y="1118034"/>
          <a:ext cx="11737475" cy="5428275"/>
        </p:xfrm>
        <a:graphic>
          <a:graphicData uri="http://schemas.openxmlformats.org/drawingml/2006/table">
            <a:tbl>
              <a:tblPr>
                <a:noFill/>
                <a:tableStyleId>{06E1A0A8-0A0D-44DE-8494-EC288B8F8F9C}</a:tableStyleId>
              </a:tblPr>
              <a:tblGrid>
                <a:gridCol w="136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7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b="1" u="none" strike="noStrike" cap="none"/>
                        <a:t>Club</a:t>
                      </a: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b="1" u="none" strike="noStrike" cap="none"/>
                        <a:t>Staff</a:t>
                      </a: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b="1" u="none" strike="noStrike" cap="none"/>
                        <a:t>Students</a:t>
                      </a: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b="1" u="none" strike="noStrike" cap="none"/>
                        <a:t>Location</a:t>
                      </a: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b="1" u="none" strike="noStrike" cap="none"/>
                        <a:t>Time</a:t>
                      </a: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b="1" u="none" strike="noStrike" cap="none"/>
                        <a:t>Monday</a:t>
                      </a: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Tennis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CSA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All Years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Tennis Courts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12:45 – 13:25pm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b="1" u="none" strike="noStrike" cap="none"/>
                        <a:t> </a:t>
                      </a: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Softball / Rounders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JCH / KMP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All Years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Football Pitch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3:10 - 4:10pm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Gym Club (</a:t>
                      </a:r>
                      <a:r>
                        <a:rPr lang="en-GB" sz="1500" b="1" u="none" strike="noStrike" cap="none"/>
                        <a:t>GIRLS ONLY</a:t>
                      </a:r>
                      <a:r>
                        <a:rPr lang="en-GB" sz="1500" u="none" strike="noStrike" cap="none"/>
                        <a:t>)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DHE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All Years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Gym 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3:10 - 4:10pm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b="1" u="none" strike="noStrike" cap="none"/>
                        <a:t>Tuesday</a:t>
                      </a: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Tennis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CSA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All Years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Tennis Courts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12:45 – 13:25pm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b="1" u="none" strike="noStrike" cap="none"/>
                        <a:t>Wednesday</a:t>
                      </a: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Tennis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CSA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All Years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Tennis Courts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12:45 – 13:25pm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Gym Club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ZAH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All Years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Gym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3.10 – 4.10pm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Dance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MRE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All Years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Dance Studio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3.10 – 4.10pm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Basketball Club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JCH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All Years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Outdoor Courts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3.10 – 4.10pm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b="1" u="none" strike="noStrike" cap="none"/>
                        <a:t>Thursday</a:t>
                      </a: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Tennis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CSA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All Years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Tennis Courts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12:45 – 13:25pm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Athletics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All Staff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All Years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Football Pitch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3.10 – 4.10pm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b="1" u="none" strike="noStrike" cap="none"/>
                        <a:t>Friday</a:t>
                      </a:r>
                      <a:endParaRPr sz="1700" b="1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Tennis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CSA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All Years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Tennis Courts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/>
                        <a:t>12:45 – 13:25pm</a:t>
                      </a:r>
                      <a:endParaRPr sz="15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/>
          <p:nvPr/>
        </p:nvSpPr>
        <p:spPr>
          <a:xfrm>
            <a:off x="0" y="6057900"/>
            <a:ext cx="12192000" cy="800100"/>
          </a:xfrm>
          <a:prstGeom prst="rect">
            <a:avLst/>
          </a:prstGeom>
          <a:solidFill>
            <a:srgbClr val="262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7674" y="6108700"/>
            <a:ext cx="1128924" cy="698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1"/>
          <p:cNvGrpSpPr/>
          <p:nvPr/>
        </p:nvGrpSpPr>
        <p:grpSpPr>
          <a:xfrm>
            <a:off x="0" y="0"/>
            <a:ext cx="12192000" cy="6057781"/>
            <a:chOff x="0" y="0"/>
            <a:chExt cx="12192000" cy="6057781"/>
          </a:xfrm>
        </p:grpSpPr>
        <p:pic>
          <p:nvPicPr>
            <p:cNvPr id="154" name="Google Shape;154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42051" y="0"/>
              <a:ext cx="1522099" cy="6012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1"/>
            <p:cNvSpPr/>
            <p:nvPr/>
          </p:nvSpPr>
          <p:spPr>
            <a:xfrm>
              <a:off x="0" y="6012181"/>
              <a:ext cx="12192000" cy="45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2147887" cy="6012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47887" y="0"/>
              <a:ext cx="1625914" cy="6012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8314" y="0"/>
              <a:ext cx="1522099" cy="6012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64150" y="0"/>
              <a:ext cx="1625914" cy="6012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74577" y="0"/>
              <a:ext cx="1522099" cy="6012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80413" y="0"/>
              <a:ext cx="1625914" cy="6012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10043160" y="0"/>
              <a:ext cx="2148840" cy="6013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11"/>
          <p:cNvGrpSpPr/>
          <p:nvPr/>
        </p:nvGrpSpPr>
        <p:grpSpPr>
          <a:xfrm>
            <a:off x="2960886" y="585392"/>
            <a:ext cx="5662866" cy="1383341"/>
            <a:chOff x="2170649" y="492573"/>
            <a:chExt cx="8070210" cy="1971413"/>
          </a:xfrm>
        </p:grpSpPr>
        <p:pic>
          <p:nvPicPr>
            <p:cNvPr id="164" name="Google Shape;164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06502" y="492573"/>
              <a:ext cx="6434357" cy="1971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70649" y="492573"/>
              <a:ext cx="1635852" cy="197141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66" name="Google Shape;166;p11"/>
          <p:cNvGraphicFramePr/>
          <p:nvPr/>
        </p:nvGraphicFramePr>
        <p:xfrm>
          <a:off x="715899" y="2752189"/>
          <a:ext cx="6475675" cy="2865190"/>
        </p:xfrm>
        <a:graphic>
          <a:graphicData uri="http://schemas.openxmlformats.org/drawingml/2006/table">
            <a:tbl>
              <a:tblPr>
                <a:noFill/>
                <a:tableStyleId>{06E1A0A8-0A0D-44DE-8494-EC288B8F8F9C}</a:tableStyleId>
              </a:tblPr>
              <a:tblGrid>
                <a:gridCol w="9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OPENS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JAMM’AH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13:00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13:15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ASSEMBLY HALL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TUES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264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13:00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13:15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264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ASSEMBLY HALL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WED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264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13:00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13:15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264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ASSEMBLY HALL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THUR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264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13:00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13:15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264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ASSEMBLY HALL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12:45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13:05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SPORTS HALL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*Jumm’ah locations may vary due whole schools exams.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622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Please ask a member of staff for further updates</a:t>
                      </a:r>
                      <a:endParaRPr sz="1800" u="none" strike="noStrike" cap="none">
                        <a:solidFill>
                          <a:srgbClr val="2622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7" name="Google Shape;167;p11"/>
          <p:cNvGraphicFramePr/>
          <p:nvPr/>
        </p:nvGraphicFramePr>
        <p:xfrm>
          <a:off x="7474662" y="2752189"/>
          <a:ext cx="3609175" cy="2865100"/>
        </p:xfrm>
        <a:graphic>
          <a:graphicData uri="http://schemas.openxmlformats.org/drawingml/2006/table">
            <a:tbl>
              <a:tblPr>
                <a:noFill/>
                <a:tableStyleId>{06E1A0A8-0A0D-44DE-8494-EC288B8F8F9C}</a:tableStyleId>
              </a:tblPr>
              <a:tblGrid>
                <a:gridCol w="3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Please ensure your bags and coats are neatly tidy to avoid to much clutter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Ensure NO fire door exits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blocked.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are responsible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 your own belongings.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/>
          <p:nvPr/>
        </p:nvSpPr>
        <p:spPr>
          <a:xfrm rot="10800000" flipH="1">
            <a:off x="0" y="6166836"/>
            <a:ext cx="12192000" cy="45721"/>
          </a:xfrm>
          <a:prstGeom prst="rect">
            <a:avLst/>
          </a:prstGeom>
          <a:solidFill>
            <a:srgbClr val="2D3157">
              <a:alpha val="8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02" y="44751"/>
            <a:ext cx="928528" cy="114960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/>
          <p:nvPr/>
        </p:nvSpPr>
        <p:spPr>
          <a:xfrm>
            <a:off x="394277" y="6297611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3372583" y="6297611"/>
            <a:ext cx="20393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6509960" y="6297610"/>
            <a:ext cx="1765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LEARNER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9338334" y="6297610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entury Gothic"/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KNOWLEDGEABLE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 rot="10800000" flipH="1">
            <a:off x="0" y="1261689"/>
            <a:ext cx="12192000" cy="45719"/>
          </a:xfrm>
          <a:prstGeom prst="rect">
            <a:avLst/>
          </a:prstGeom>
          <a:solidFill>
            <a:srgbClr val="2D3157">
              <a:alpha val="87843"/>
            </a:srgb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44751"/>
            <a:ext cx="1926027" cy="12013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928528" y="27077"/>
            <a:ext cx="9433048" cy="129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</a:pPr>
            <a:r>
              <a:rPr lang="en-GB" sz="7200" b="1" dirty="0">
                <a:solidFill>
                  <a:srgbClr val="002060"/>
                </a:solidFill>
              </a:rPr>
              <a:t>Achievement</a:t>
            </a:r>
            <a:endParaRPr dirty="0"/>
          </a:p>
        </p:txBody>
      </p:sp>
      <p:pic>
        <p:nvPicPr>
          <p:cNvPr id="182" name="Google Shape;182;p15" descr="21 effective Ideas for Employee Rewards and Recognition Progr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8730" y="2137566"/>
            <a:ext cx="4577468" cy="352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 txBox="1"/>
          <p:nvPr/>
        </p:nvSpPr>
        <p:spPr>
          <a:xfrm>
            <a:off x="643467" y="2607852"/>
            <a:ext cx="27291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Year 7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7L – </a:t>
            </a:r>
            <a:r>
              <a:rPr lang="en-GB" sz="1800" dirty="0">
                <a:solidFill>
                  <a:srgbClr val="002060"/>
                </a:solidFill>
              </a:rPr>
              <a:t>199</a:t>
            </a:r>
            <a:r>
              <a:rPr lang="en-GB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Achievement Points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643467" y="4246229"/>
            <a:ext cx="27291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Year 8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8L – 174 Achievement Points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8458124" y="4172199"/>
            <a:ext cx="27291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Year 9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9A – 95 Achievement Points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8458124" y="2497067"/>
            <a:ext cx="27291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Year 10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10L – </a:t>
            </a:r>
            <a:r>
              <a:rPr lang="en-GB" sz="1800" dirty="0">
                <a:solidFill>
                  <a:srgbClr val="002060"/>
                </a:solidFill>
              </a:rPr>
              <a:t>98</a:t>
            </a:r>
            <a:r>
              <a:rPr lang="en-GB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Achievement Points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3674509" y="1284548"/>
            <a:ext cx="44816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Celebrating the form classes that have achieved the most achievement points last week. Well done to you all. Lets keep It up ☺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315A354-BDC1-4810-B654-E2D1CB46DD69}"/>
              </a:ext>
            </a:extLst>
          </p:cNvPr>
          <p:cNvSpPr/>
          <p:nvPr/>
        </p:nvSpPr>
        <p:spPr>
          <a:xfrm>
            <a:off x="1469214" y="803260"/>
            <a:ext cx="95975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Best Attendance so far this Academic Year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C97B206-C334-4919-8172-B83C8DE9EBDA}"/>
              </a:ext>
            </a:extLst>
          </p:cNvPr>
          <p:cNvSpPr/>
          <p:nvPr/>
        </p:nvSpPr>
        <p:spPr>
          <a:xfrm flipV="1">
            <a:off x="1524000" y="6165304"/>
            <a:ext cx="9144000" cy="47253"/>
          </a:xfrm>
          <a:prstGeom prst="rect">
            <a:avLst/>
          </a:prstGeom>
          <a:solidFill>
            <a:srgbClr val="2D315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748963-60BF-45A8-94D0-690E76842647}"/>
              </a:ext>
            </a:extLst>
          </p:cNvPr>
          <p:cNvSpPr/>
          <p:nvPr/>
        </p:nvSpPr>
        <p:spPr>
          <a:xfrm>
            <a:off x="1774262" y="6297611"/>
            <a:ext cx="1801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Century Gothic" pitchFamily="34" charset="0"/>
              </a:rPr>
              <a:t>PROFESSIONAL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D6EC326-050A-41CD-9767-2A2B5DBE057C}"/>
              </a:ext>
            </a:extLst>
          </p:cNvPr>
          <p:cNvSpPr/>
          <p:nvPr/>
        </p:nvSpPr>
        <p:spPr>
          <a:xfrm>
            <a:off x="4223793" y="6297611"/>
            <a:ext cx="1192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entury Gothic" pitchFamily="34" charset="0"/>
              </a:rPr>
              <a:t>INCLUSIVE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DC2AB6B-B93A-45B4-A558-785847A62FAC}"/>
              </a:ext>
            </a:extLst>
          </p:cNvPr>
          <p:cNvSpPr/>
          <p:nvPr/>
        </p:nvSpPr>
        <p:spPr>
          <a:xfrm>
            <a:off x="6537992" y="6297610"/>
            <a:ext cx="1241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Century Gothic" pitchFamily="34" charset="0"/>
              </a:rPr>
              <a:t>A LEARNER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3E37B03-D096-4656-BB16-4B5B6782835A}"/>
              </a:ext>
            </a:extLst>
          </p:cNvPr>
          <p:cNvSpPr/>
          <p:nvPr/>
        </p:nvSpPr>
        <p:spPr>
          <a:xfrm>
            <a:off x="8616281" y="6297610"/>
            <a:ext cx="1968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entury Gothic" pitchFamily="34" charset="0"/>
              </a:rPr>
              <a:t>KNOWLEDGEABLE</a:t>
            </a:r>
            <a:endParaRPr lang="en-GB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7132240F-DED8-462D-A434-0FD3279B2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6" y="1"/>
            <a:ext cx="834075" cy="1032665"/>
          </a:xfrm>
          <a:prstGeom prst="rect">
            <a:avLst/>
          </a:prstGeom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BDB4B8B0-68B3-47E5-823A-43DC4A7D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67" y="44625"/>
            <a:ext cx="1492193" cy="9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0000000-0008-0000-0000-000007010000}"/>
              </a:ext>
            </a:extLst>
          </p:cNvPr>
          <p:cNvGrpSpPr/>
          <p:nvPr/>
        </p:nvGrpSpPr>
        <p:grpSpPr>
          <a:xfrm>
            <a:off x="1732902" y="1700808"/>
            <a:ext cx="4219083" cy="2690718"/>
            <a:chOff x="26068" y="25400"/>
            <a:chExt cx="4812632" cy="323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aphicFrame>
          <p:nvGraphicFramePr>
            <p:cNvPr id="59" name="Chart 58">
              <a:extLst>
                <a:ext uri="{FF2B5EF4-FFF2-40B4-BE49-F238E27FC236}">
                  <a16:creationId xmlns:a16="http://schemas.microsoft.com/office/drawing/2014/main" id="{00000000-0008-0000-0000-000005010000}"/>
                </a:ext>
              </a:extLst>
            </p:cNvPr>
            <p:cNvGraphicFramePr/>
            <p:nvPr>
              <p:extLst/>
            </p:nvPr>
          </p:nvGraphicFramePr>
          <p:xfrm>
            <a:off x="26068" y="47798"/>
            <a:ext cx="4699000" cy="309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0" name="Rounded Rectangle 261">
              <a:extLst>
                <a:ext uri="{FF2B5EF4-FFF2-40B4-BE49-F238E27FC236}">
                  <a16:creationId xmlns:a16="http://schemas.microsoft.com/office/drawing/2014/main" id="{00000000-0008-0000-0000-000006010000}"/>
                </a:ext>
              </a:extLst>
            </p:cNvPr>
            <p:cNvSpPr/>
            <p:nvPr/>
          </p:nvSpPr>
          <p:spPr>
            <a:xfrm>
              <a:off x="152400" y="25400"/>
              <a:ext cx="4686300" cy="3238500"/>
            </a:xfrm>
            <a:prstGeom prst="roundRect">
              <a:avLst/>
            </a:prstGeom>
            <a:noFill/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0000000-0008-0000-0000-000000010000}"/>
              </a:ext>
            </a:extLst>
          </p:cNvPr>
          <p:cNvGrpSpPr/>
          <p:nvPr/>
        </p:nvGrpSpPr>
        <p:grpSpPr>
          <a:xfrm>
            <a:off x="6339633" y="2766786"/>
            <a:ext cx="4119466" cy="3054559"/>
            <a:chOff x="0" y="0"/>
            <a:chExt cx="4635500" cy="3378753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00000000-0008-0000-0000-000096000000}"/>
                </a:ext>
              </a:extLst>
            </p:cNvPr>
            <p:cNvSpPr/>
            <p:nvPr/>
          </p:nvSpPr>
          <p:spPr>
            <a:xfrm>
              <a:off x="0" y="0"/>
              <a:ext cx="4635500" cy="3251200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000">
                <a:solidFill>
                  <a:srgbClr val="FF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0000000-0008-0000-0000-000097000000}"/>
                </a:ext>
              </a:extLst>
            </p:cNvPr>
            <p:cNvSpPr/>
            <p:nvPr/>
          </p:nvSpPr>
          <p:spPr>
            <a:xfrm>
              <a:off x="378470" y="89985"/>
              <a:ext cx="1465557" cy="4425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ln/>
                  <a:solidFill>
                    <a:schemeClr val="accent3"/>
                  </a:solidFill>
                  <a:latin typeface="Wicker Heavy SF" panose="020BE200000000000000" pitchFamily="34" charset="0"/>
                </a:rPr>
                <a:t>Best Att%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0000000-0008-0000-0000-0000BE000000}"/>
                </a:ext>
              </a:extLst>
            </p:cNvPr>
            <p:cNvSpPr/>
            <p:nvPr/>
          </p:nvSpPr>
          <p:spPr>
            <a:xfrm>
              <a:off x="2555593" y="89985"/>
              <a:ext cx="1683313" cy="4425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ln/>
                  <a:solidFill>
                    <a:srgbClr val="FF0000"/>
                  </a:solidFill>
                  <a:latin typeface="Wicker Heavy SF" panose="020BE200000000000000" pitchFamily="34" charset="0"/>
                </a:rPr>
                <a:t>Worst Att%</a:t>
              </a:r>
            </a:p>
          </p:txBody>
        </p:sp>
        <p:sp>
          <p:nvSpPr>
            <p:cNvPr id="65" name="Rectangle: Beveled 64">
              <a:extLst>
                <a:ext uri="{FF2B5EF4-FFF2-40B4-BE49-F238E27FC236}">
                  <a16:creationId xmlns:a16="http://schemas.microsoft.com/office/drawing/2014/main" id="{00000000-0008-0000-0000-0000A5000000}"/>
                </a:ext>
              </a:extLst>
            </p:cNvPr>
            <p:cNvSpPr/>
            <p:nvPr/>
          </p:nvSpPr>
          <p:spPr>
            <a:xfrm>
              <a:off x="2425700" y="1003300"/>
              <a:ext cx="533400" cy="495300"/>
            </a:xfrm>
            <a:prstGeom prst="bevel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venturer Black SF" panose="020B7200000000000000" pitchFamily="34" charset="0"/>
                </a:rPr>
                <a:t>1</a:t>
              </a:r>
            </a:p>
          </p:txBody>
        </p:sp>
        <p:sp>
          <p:nvSpPr>
            <p:cNvPr id="66" name="Rectangle: Beveled 65">
              <a:extLst>
                <a:ext uri="{FF2B5EF4-FFF2-40B4-BE49-F238E27FC236}">
                  <a16:creationId xmlns:a16="http://schemas.microsoft.com/office/drawing/2014/main" id="{00000000-0008-0000-0000-0000BF000000}"/>
                </a:ext>
              </a:extLst>
            </p:cNvPr>
            <p:cNvSpPr/>
            <p:nvPr/>
          </p:nvSpPr>
          <p:spPr>
            <a:xfrm>
              <a:off x="2425700" y="1758950"/>
              <a:ext cx="533400" cy="495300"/>
            </a:xfrm>
            <a:prstGeom prst="bevel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venturer Black SF" panose="020B7200000000000000" pitchFamily="34" charset="0"/>
                </a:rPr>
                <a:t>2</a:t>
              </a:r>
            </a:p>
          </p:txBody>
        </p:sp>
        <p:sp>
          <p:nvSpPr>
            <p:cNvPr id="67" name="Rectangle: Beveled 66">
              <a:extLst>
                <a:ext uri="{FF2B5EF4-FFF2-40B4-BE49-F238E27FC236}">
                  <a16:creationId xmlns:a16="http://schemas.microsoft.com/office/drawing/2014/main" id="{00000000-0008-0000-0000-0000C0000000}"/>
                </a:ext>
              </a:extLst>
            </p:cNvPr>
            <p:cNvSpPr/>
            <p:nvPr/>
          </p:nvSpPr>
          <p:spPr>
            <a:xfrm>
              <a:off x="2425700" y="2501900"/>
              <a:ext cx="533400" cy="495300"/>
            </a:xfrm>
            <a:prstGeom prst="bevel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venturer Black SF" panose="020B7200000000000000" pitchFamily="34" charset="0"/>
                </a:rPr>
                <a:t>3</a:t>
              </a:r>
            </a:p>
          </p:txBody>
        </p:sp>
        <p:sp>
          <p:nvSpPr>
            <p:cNvPr id="68" name="Rectangle: Beveled 67">
              <a:extLst>
                <a:ext uri="{FF2B5EF4-FFF2-40B4-BE49-F238E27FC236}">
                  <a16:creationId xmlns:a16="http://schemas.microsoft.com/office/drawing/2014/main" id="{00000000-0008-0000-0000-0000C1000000}"/>
                </a:ext>
              </a:extLst>
            </p:cNvPr>
            <p:cNvSpPr/>
            <p:nvPr/>
          </p:nvSpPr>
          <p:spPr>
            <a:xfrm>
              <a:off x="165100" y="1003300"/>
              <a:ext cx="533400" cy="495300"/>
            </a:xfrm>
            <a:prstGeom prst="beve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venturer Black SF" panose="020B7200000000000000" pitchFamily="34" charset="0"/>
                </a:rPr>
                <a:t>1</a:t>
              </a:r>
            </a:p>
          </p:txBody>
        </p:sp>
        <p:sp>
          <p:nvSpPr>
            <p:cNvPr id="69" name="Rectangle: Beveled 68">
              <a:extLst>
                <a:ext uri="{FF2B5EF4-FFF2-40B4-BE49-F238E27FC236}">
                  <a16:creationId xmlns:a16="http://schemas.microsoft.com/office/drawing/2014/main" id="{00000000-0008-0000-0000-0000C2000000}"/>
                </a:ext>
              </a:extLst>
            </p:cNvPr>
            <p:cNvSpPr/>
            <p:nvPr/>
          </p:nvSpPr>
          <p:spPr>
            <a:xfrm>
              <a:off x="165100" y="1758950"/>
              <a:ext cx="533400" cy="495300"/>
            </a:xfrm>
            <a:prstGeom prst="beve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venturer Black SF" panose="020B7200000000000000" pitchFamily="34" charset="0"/>
                </a:rPr>
                <a:t>2</a:t>
              </a:r>
            </a:p>
          </p:txBody>
        </p:sp>
        <p:sp>
          <p:nvSpPr>
            <p:cNvPr id="70" name="Rectangle: Beveled 69">
              <a:extLst>
                <a:ext uri="{FF2B5EF4-FFF2-40B4-BE49-F238E27FC236}">
                  <a16:creationId xmlns:a16="http://schemas.microsoft.com/office/drawing/2014/main" id="{00000000-0008-0000-0000-0000C3000000}"/>
                </a:ext>
              </a:extLst>
            </p:cNvPr>
            <p:cNvSpPr/>
            <p:nvPr/>
          </p:nvSpPr>
          <p:spPr>
            <a:xfrm>
              <a:off x="165100" y="2501900"/>
              <a:ext cx="533400" cy="495300"/>
            </a:xfrm>
            <a:prstGeom prst="beve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venturer Black SF" panose="020B7200000000000000" pitchFamily="34" charset="0"/>
                </a:rPr>
                <a:t>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0000000-0008-0000-0000-0000C7000000}"/>
                </a:ext>
              </a:extLst>
            </p:cNvPr>
            <p:cNvGrpSpPr/>
            <p:nvPr/>
          </p:nvGrpSpPr>
          <p:grpSpPr>
            <a:xfrm>
              <a:off x="3086100" y="635001"/>
              <a:ext cx="1028700" cy="2743752"/>
              <a:chOff x="3086100" y="635001"/>
              <a:chExt cx="1028700" cy="2743752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00000000-0008-0000-0000-0000A9000000}"/>
                  </a:ext>
                </a:extLst>
              </p:cNvPr>
              <p:cNvGrpSpPr/>
              <p:nvPr/>
            </p:nvGrpSpPr>
            <p:grpSpPr>
              <a:xfrm>
                <a:off x="3086100" y="635001"/>
                <a:ext cx="1028700" cy="1118152"/>
                <a:chOff x="3086100" y="635001"/>
                <a:chExt cx="1028700" cy="1118152"/>
              </a:xfrm>
            </p:grpSpPr>
            <p:pic>
              <p:nvPicPr>
                <p:cNvPr id="124" name="Picture 123" descr="What is it? | Baamboozle - Baamboozle | The Most Fun Classroom Games!">
                  <a:extLst>
                    <a:ext uri="{FF2B5EF4-FFF2-40B4-BE49-F238E27FC236}">
                      <a16:creationId xmlns:a16="http://schemas.microsoft.com/office/drawing/2014/main" id="{00000000-0008-0000-0000-0000C60000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86100" y="635001"/>
                  <a:ext cx="1028700" cy="11181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5" name="TextBox 166">
                  <a:extLst>
                    <a:ext uri="{FF2B5EF4-FFF2-40B4-BE49-F238E27FC236}">
                      <a16:creationId xmlns:a16="http://schemas.microsoft.com/office/drawing/2014/main" id="{00000000-0008-0000-0000-0000A7000000}"/>
                    </a:ext>
                  </a:extLst>
                </p:cNvPr>
                <p:cNvSpPr txBox="1"/>
                <p:nvPr/>
              </p:nvSpPr>
              <p:spPr>
                <a:xfrm>
                  <a:off x="3302000" y="986611"/>
                  <a:ext cx="571500" cy="374141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 rtlCol="0" anchor="ctr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fld id="{2A65D4B7-5896-4F20-9728-DB8CD17DE81C}" type="TxLink">
                    <a:rPr lang="en-US" sz="1400" b="1">
                      <a:solidFill>
                        <a:srgbClr val="000000"/>
                      </a:solidFill>
                      <a:latin typeface="Calibri"/>
                      <a:cs typeface="Calibri"/>
                    </a:rPr>
                    <a:pPr algn="ctr"/>
                    <a:t>11D</a:t>
                  </a:fld>
                  <a:endParaRPr lang="en-GB" sz="1400" b="1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00000000-0008-0000-0000-0000C8000000}"/>
                  </a:ext>
                </a:extLst>
              </p:cNvPr>
              <p:cNvGrpSpPr/>
              <p:nvPr/>
            </p:nvGrpSpPr>
            <p:grpSpPr>
              <a:xfrm>
                <a:off x="3086100" y="1447801"/>
                <a:ext cx="1028700" cy="1118152"/>
                <a:chOff x="3086100" y="1447801"/>
                <a:chExt cx="1028700" cy="1118152"/>
              </a:xfrm>
            </p:grpSpPr>
            <p:pic>
              <p:nvPicPr>
                <p:cNvPr id="122" name="Picture 121" descr="What is it? | Baamboozle - Baamboozle | The Most Fun Classroom Games!">
                  <a:extLst>
                    <a:ext uri="{FF2B5EF4-FFF2-40B4-BE49-F238E27FC236}">
                      <a16:creationId xmlns:a16="http://schemas.microsoft.com/office/drawing/2014/main" id="{00000000-0008-0000-0000-0000C90000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86100" y="1447801"/>
                  <a:ext cx="1028700" cy="11181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3" name="TextBox 201">
                  <a:extLst>
                    <a:ext uri="{FF2B5EF4-FFF2-40B4-BE49-F238E27FC236}">
                      <a16:creationId xmlns:a16="http://schemas.microsoft.com/office/drawing/2014/main" id="{00000000-0008-0000-0000-0000CA000000}"/>
                    </a:ext>
                  </a:extLst>
                </p:cNvPr>
                <p:cNvSpPr txBox="1"/>
                <p:nvPr/>
              </p:nvSpPr>
              <p:spPr>
                <a:xfrm>
                  <a:off x="3302000" y="1799411"/>
                  <a:ext cx="571500" cy="374141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 rtlCol="0" anchor="ctr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fld id="{4432551F-5470-474B-BFF6-1CDF9EB403C5}" type="TxLink">
                    <a:rPr lang="en-US" sz="1400" b="1">
                      <a:solidFill>
                        <a:srgbClr val="000000"/>
                      </a:solidFill>
                      <a:cs typeface="Calibri"/>
                    </a:rPr>
                    <a:pPr algn="ctr"/>
                    <a:t>11P</a:t>
                  </a:fld>
                  <a:endParaRPr lang="en-GB" sz="2400" b="1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00000000-0008-0000-0000-0000CB000000}"/>
                  </a:ext>
                </a:extLst>
              </p:cNvPr>
              <p:cNvGrpSpPr/>
              <p:nvPr/>
            </p:nvGrpSpPr>
            <p:grpSpPr>
              <a:xfrm>
                <a:off x="3086100" y="2260601"/>
                <a:ext cx="1028700" cy="1118152"/>
                <a:chOff x="3086100" y="2260601"/>
                <a:chExt cx="1028700" cy="1118152"/>
              </a:xfrm>
            </p:grpSpPr>
            <p:pic>
              <p:nvPicPr>
                <p:cNvPr id="120" name="Picture 119" descr="What is it? | Baamboozle - Baamboozle | The Most Fun Classroom Games!">
                  <a:extLst>
                    <a:ext uri="{FF2B5EF4-FFF2-40B4-BE49-F238E27FC236}">
                      <a16:creationId xmlns:a16="http://schemas.microsoft.com/office/drawing/2014/main" id="{00000000-0008-0000-0000-0000CC0000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86100" y="2260601"/>
                  <a:ext cx="1028700" cy="11181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1" name="TextBox 204">
                  <a:extLst>
                    <a:ext uri="{FF2B5EF4-FFF2-40B4-BE49-F238E27FC236}">
                      <a16:creationId xmlns:a16="http://schemas.microsoft.com/office/drawing/2014/main" id="{00000000-0008-0000-0000-0000CD000000}"/>
                    </a:ext>
                  </a:extLst>
                </p:cNvPr>
                <p:cNvSpPr txBox="1"/>
                <p:nvPr/>
              </p:nvSpPr>
              <p:spPr>
                <a:xfrm>
                  <a:off x="3302000" y="2612211"/>
                  <a:ext cx="571500" cy="374141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 rtlCol="0" anchor="ctr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fld id="{651A54BB-8EEC-4E71-9DC9-178F8B378F43}" type="TxLink">
                    <a:rPr lang="en-US" sz="1400" b="1">
                      <a:solidFill>
                        <a:srgbClr val="000000"/>
                      </a:solidFill>
                      <a:cs typeface="Calibri"/>
                    </a:rPr>
                    <a:pPr algn="ctr"/>
                    <a:t>11G</a:t>
                  </a:fld>
                  <a:endParaRPr lang="en-GB" sz="2400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0000000-0008-0000-0000-0000D0000000}"/>
                </a:ext>
              </a:extLst>
            </p:cNvPr>
            <p:cNvGrpSpPr/>
            <p:nvPr/>
          </p:nvGrpSpPr>
          <p:grpSpPr>
            <a:xfrm>
              <a:off x="914400" y="736600"/>
              <a:ext cx="901700" cy="901700"/>
              <a:chOff x="914400" y="736600"/>
              <a:chExt cx="1041400" cy="1041400"/>
            </a:xfrm>
          </p:grpSpPr>
          <p:pic>
            <p:nvPicPr>
              <p:cNvPr id="115" name="Picture 114" descr="⭐ White Medium Star Emoji">
                <a:extLst>
                  <a:ext uri="{FF2B5EF4-FFF2-40B4-BE49-F238E27FC236}">
                    <a16:creationId xmlns:a16="http://schemas.microsoft.com/office/drawing/2014/main" id="{00000000-0008-0000-0000-0000CF000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736600"/>
                <a:ext cx="1041400" cy="1041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6" name="TextBox 205">
                <a:extLst>
                  <a:ext uri="{FF2B5EF4-FFF2-40B4-BE49-F238E27FC236}">
                    <a16:creationId xmlns:a16="http://schemas.microsoft.com/office/drawing/2014/main" id="{00000000-0008-0000-0000-0000CE000000}"/>
                  </a:ext>
                </a:extLst>
              </p:cNvPr>
              <p:cNvSpPr txBox="1"/>
              <p:nvPr/>
            </p:nvSpPr>
            <p:spPr>
              <a:xfrm>
                <a:off x="1092200" y="1016000"/>
                <a:ext cx="698500" cy="5588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1303EDAD-9F45-47BA-A683-A675BB91F20D}" type="TxLink">
                  <a:rPr lang="en-US" sz="1600" b="1">
                    <a:solidFill>
                      <a:srgbClr val="000000"/>
                    </a:solidFill>
                    <a:latin typeface="Calibri"/>
                    <a:cs typeface="Calibri"/>
                  </a:rPr>
                  <a:pPr algn="ctr"/>
                  <a:t>7D</a:t>
                </a:fld>
                <a:endParaRPr lang="en-GB" sz="2800" b="1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0000000-0008-0000-0000-0000DC000000}"/>
                </a:ext>
              </a:extLst>
            </p:cNvPr>
            <p:cNvGrpSpPr/>
            <p:nvPr/>
          </p:nvGrpSpPr>
          <p:grpSpPr>
            <a:xfrm>
              <a:off x="1003300" y="1498600"/>
              <a:ext cx="901700" cy="901700"/>
              <a:chOff x="1003300" y="1498600"/>
              <a:chExt cx="1041400" cy="1041400"/>
            </a:xfrm>
          </p:grpSpPr>
          <p:pic>
            <p:nvPicPr>
              <p:cNvPr id="113" name="Picture 112" descr="⭐ White Medium Star Emoji">
                <a:extLst>
                  <a:ext uri="{FF2B5EF4-FFF2-40B4-BE49-F238E27FC236}">
                    <a16:creationId xmlns:a16="http://schemas.microsoft.com/office/drawing/2014/main" id="{00000000-0008-0000-0000-0000DD000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3300" y="1498600"/>
                <a:ext cx="1041400" cy="1041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TextBox 221">
                <a:extLst>
                  <a:ext uri="{FF2B5EF4-FFF2-40B4-BE49-F238E27FC236}">
                    <a16:creationId xmlns:a16="http://schemas.microsoft.com/office/drawing/2014/main" id="{00000000-0008-0000-0000-0000DE000000}"/>
                  </a:ext>
                </a:extLst>
              </p:cNvPr>
              <p:cNvSpPr txBox="1"/>
              <p:nvPr/>
            </p:nvSpPr>
            <p:spPr>
              <a:xfrm>
                <a:off x="1181100" y="1778000"/>
                <a:ext cx="698500" cy="5588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C4953486-BED7-4178-BF60-E1E2A2F5CE79}" type="TxLink">
                  <a:rPr lang="en-US" sz="1600" b="1">
                    <a:solidFill>
                      <a:srgbClr val="000000"/>
                    </a:solidFill>
                    <a:latin typeface="Calibri"/>
                    <a:cs typeface="Calibri"/>
                  </a:rPr>
                  <a:pPr algn="ctr"/>
                  <a:t>7N</a:t>
                </a:fld>
                <a:endParaRPr lang="en-GB" sz="4800" b="1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0000000-0008-0000-0000-0000DF000000}"/>
                </a:ext>
              </a:extLst>
            </p:cNvPr>
            <p:cNvGrpSpPr/>
            <p:nvPr/>
          </p:nvGrpSpPr>
          <p:grpSpPr>
            <a:xfrm>
              <a:off x="1155700" y="2260600"/>
              <a:ext cx="901700" cy="901700"/>
              <a:chOff x="1155700" y="2260600"/>
              <a:chExt cx="1041400" cy="1041400"/>
            </a:xfrm>
          </p:grpSpPr>
          <p:pic>
            <p:nvPicPr>
              <p:cNvPr id="82" name="Picture 81" descr="⭐ White Medium Star Emoji">
                <a:extLst>
                  <a:ext uri="{FF2B5EF4-FFF2-40B4-BE49-F238E27FC236}">
                    <a16:creationId xmlns:a16="http://schemas.microsoft.com/office/drawing/2014/main" id="{00000000-0008-0000-0000-0000E0000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700" y="2260600"/>
                <a:ext cx="1041400" cy="1041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TextBox 224">
                <a:extLst>
                  <a:ext uri="{FF2B5EF4-FFF2-40B4-BE49-F238E27FC236}">
                    <a16:creationId xmlns:a16="http://schemas.microsoft.com/office/drawing/2014/main" id="{00000000-0008-0000-0000-0000E1000000}"/>
                  </a:ext>
                </a:extLst>
              </p:cNvPr>
              <p:cNvSpPr txBox="1"/>
              <p:nvPr/>
            </p:nvSpPr>
            <p:spPr>
              <a:xfrm>
                <a:off x="1333500" y="2540000"/>
                <a:ext cx="746259" cy="59222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fld id="{5C362679-1F79-4DD1-86DB-EB44AA6DF91F}" type="TxLink">
                  <a:rPr lang="en-US" sz="1600" b="1">
                    <a:solidFill>
                      <a:srgbClr val="000000"/>
                    </a:solidFill>
                    <a:latin typeface="Calibri"/>
                    <a:cs typeface="Calibri"/>
                  </a:rPr>
                  <a:pPr algn="ctr"/>
                  <a:t>7L</a:t>
                </a:fld>
                <a:endParaRPr lang="en-GB" sz="8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52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32d1f2e14_0_2"/>
          <p:cNvSpPr/>
          <p:nvPr/>
        </p:nvSpPr>
        <p:spPr>
          <a:xfrm rot="10800000" flipH="1">
            <a:off x="0" y="6166957"/>
            <a:ext cx="12192000" cy="45600"/>
          </a:xfrm>
          <a:prstGeom prst="rect">
            <a:avLst/>
          </a:prstGeom>
          <a:solidFill>
            <a:srgbClr val="2D3157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g2c32d1f2e14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25" y="0"/>
            <a:ext cx="1024130" cy="126797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c32d1f2e14_0_2"/>
          <p:cNvSpPr/>
          <p:nvPr/>
        </p:nvSpPr>
        <p:spPr>
          <a:xfrm>
            <a:off x="394277" y="6297611"/>
            <a:ext cx="240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c32d1f2e14_0_2"/>
          <p:cNvSpPr/>
          <p:nvPr/>
        </p:nvSpPr>
        <p:spPr>
          <a:xfrm>
            <a:off x="3372583" y="6297611"/>
            <a:ext cx="203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c32d1f2e14_0_2"/>
          <p:cNvSpPr/>
          <p:nvPr/>
        </p:nvSpPr>
        <p:spPr>
          <a:xfrm>
            <a:off x="6509960" y="6297610"/>
            <a:ext cx="176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LEARNER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c32d1f2e14_0_2"/>
          <p:cNvSpPr/>
          <p:nvPr/>
        </p:nvSpPr>
        <p:spPr>
          <a:xfrm>
            <a:off x="9338334" y="6297610"/>
            <a:ext cx="285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KNOWLEDGEABLE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c32d1f2e14_0_2"/>
          <p:cNvSpPr/>
          <p:nvPr/>
        </p:nvSpPr>
        <p:spPr>
          <a:xfrm rot="10800000" flipH="1">
            <a:off x="0" y="1261808"/>
            <a:ext cx="12192000" cy="45600"/>
          </a:xfrm>
          <a:prstGeom prst="rect">
            <a:avLst/>
          </a:prstGeom>
          <a:solidFill>
            <a:srgbClr val="2D3157">
              <a:alpha val="82745"/>
            </a:srgb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c32d1f2e14_0_2"/>
          <p:cNvSpPr txBox="1">
            <a:spLocks noGrp="1"/>
          </p:cNvSpPr>
          <p:nvPr>
            <p:ph type="title"/>
          </p:nvPr>
        </p:nvSpPr>
        <p:spPr>
          <a:xfrm>
            <a:off x="928528" y="73587"/>
            <a:ext cx="9432900" cy="1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rgbClr val="002060"/>
                </a:solidFill>
              </a:rPr>
              <a:t>Anti- Bullying Campaign</a:t>
            </a:r>
            <a:endParaRPr/>
          </a:p>
        </p:txBody>
      </p:sp>
      <p:pic>
        <p:nvPicPr>
          <p:cNvPr id="97" name="Google Shape;97;g2c32d1f2e14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44751"/>
            <a:ext cx="1926027" cy="120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c32d1f2e14_0_2"/>
          <p:cNvPicPr preferRelativeResize="0"/>
          <p:nvPr/>
        </p:nvPicPr>
        <p:blipFill rotWithShape="1">
          <a:blip r:embed="rId5">
            <a:alphaModFix/>
          </a:blip>
          <a:srcRect l="37720" t="17085" r="38101" b="21253"/>
          <a:stretch/>
        </p:blipFill>
        <p:spPr>
          <a:xfrm>
            <a:off x="1632100" y="1307400"/>
            <a:ext cx="4410992" cy="480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c32d1f2e14_0_2"/>
          <p:cNvPicPr preferRelativeResize="0"/>
          <p:nvPr/>
        </p:nvPicPr>
        <p:blipFill rotWithShape="1">
          <a:blip r:embed="rId6">
            <a:alphaModFix/>
          </a:blip>
          <a:srcRect l="37594" t="17761" r="37594" b="21699"/>
          <a:stretch/>
        </p:blipFill>
        <p:spPr>
          <a:xfrm>
            <a:off x="6894100" y="1364375"/>
            <a:ext cx="3306000" cy="480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c32d1f2e14_0_2"/>
          <p:cNvSpPr/>
          <p:nvPr/>
        </p:nvSpPr>
        <p:spPr>
          <a:xfrm>
            <a:off x="6877650" y="1883974"/>
            <a:ext cx="3250800" cy="538200"/>
          </a:xfrm>
          <a:prstGeom prst="rect">
            <a:avLst/>
          </a:prstGeom>
          <a:noFill/>
          <a:ln w="984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d2eb4f695_0_1"/>
          <p:cNvSpPr/>
          <p:nvPr/>
        </p:nvSpPr>
        <p:spPr>
          <a:xfrm rot="10800000" flipH="1">
            <a:off x="0" y="6166957"/>
            <a:ext cx="12192000" cy="45600"/>
          </a:xfrm>
          <a:prstGeom prst="rect">
            <a:avLst/>
          </a:prstGeom>
          <a:solidFill>
            <a:srgbClr val="2D3157">
              <a:alpha val="8313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2cd2eb4f695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25" y="0"/>
            <a:ext cx="1024130" cy="126797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cd2eb4f695_0_1"/>
          <p:cNvSpPr/>
          <p:nvPr/>
        </p:nvSpPr>
        <p:spPr>
          <a:xfrm>
            <a:off x="394277" y="6297611"/>
            <a:ext cx="240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cd2eb4f695_0_1"/>
          <p:cNvSpPr/>
          <p:nvPr/>
        </p:nvSpPr>
        <p:spPr>
          <a:xfrm>
            <a:off x="3372583" y="6297611"/>
            <a:ext cx="203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cd2eb4f695_0_1"/>
          <p:cNvSpPr/>
          <p:nvPr/>
        </p:nvSpPr>
        <p:spPr>
          <a:xfrm>
            <a:off x="6509960" y="6297610"/>
            <a:ext cx="176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LEARNER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cd2eb4f695_0_1"/>
          <p:cNvSpPr/>
          <p:nvPr/>
        </p:nvSpPr>
        <p:spPr>
          <a:xfrm>
            <a:off x="9338334" y="6297610"/>
            <a:ext cx="285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KNOWLEDGEABLE</a:t>
            </a:r>
            <a:r>
              <a:rPr lang="en-GB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cd2eb4f695_0_1"/>
          <p:cNvSpPr/>
          <p:nvPr/>
        </p:nvSpPr>
        <p:spPr>
          <a:xfrm rot="10800000" flipH="1">
            <a:off x="0" y="1261808"/>
            <a:ext cx="12192000" cy="45600"/>
          </a:xfrm>
          <a:prstGeom prst="rect">
            <a:avLst/>
          </a:prstGeom>
          <a:solidFill>
            <a:srgbClr val="2D3157">
              <a:alpha val="83137"/>
            </a:srgb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cd2eb4f695_0_1"/>
          <p:cNvSpPr txBox="1">
            <a:spLocks noGrp="1"/>
          </p:cNvSpPr>
          <p:nvPr>
            <p:ph type="title"/>
          </p:nvPr>
        </p:nvSpPr>
        <p:spPr>
          <a:xfrm>
            <a:off x="928528" y="73587"/>
            <a:ext cx="9432900" cy="1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rgbClr val="002060"/>
                </a:solidFill>
              </a:rPr>
              <a:t>Anti- Bullying Campaign</a:t>
            </a:r>
            <a:endParaRPr/>
          </a:p>
        </p:txBody>
      </p:sp>
      <p:pic>
        <p:nvPicPr>
          <p:cNvPr id="114" name="Google Shape;114;g2cd2eb4f695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8448" y="44751"/>
            <a:ext cx="1926027" cy="12013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cd2eb4f695_0_1"/>
          <p:cNvSpPr txBox="1"/>
          <p:nvPr/>
        </p:nvSpPr>
        <p:spPr>
          <a:xfrm>
            <a:off x="137525" y="4459375"/>
            <a:ext cx="192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cd2eb4f695_0_1"/>
          <p:cNvSpPr txBox="1"/>
          <p:nvPr/>
        </p:nvSpPr>
        <p:spPr>
          <a:xfrm>
            <a:off x="0" y="1524000"/>
            <a:ext cx="7864800" cy="4386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en-GB" sz="19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 have spent a lot of time in assemblies and in class discussing the importance of kindness and empathy. As we reach the end of the academic year, let’s review best practice.</a:t>
            </a:r>
            <a:endParaRPr sz="19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endParaRPr sz="19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en-GB" sz="19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Where have you witnessed or experienced kindness or empathy in school? How did it make you feel?</a:t>
            </a:r>
            <a:endParaRPr sz="19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endParaRPr sz="19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en-GB" sz="19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small actions can we undertake to be more empathetic and compassionate in our daily lives? Are there any you have carried out yourself?</a:t>
            </a:r>
            <a:endParaRPr sz="19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endParaRPr sz="1950" b="0" i="0" u="none" strike="noStrike" cap="non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en-GB" sz="1950" b="0" i="0" u="none" strike="noStrike" cap="none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Tutors, please </a:t>
            </a:r>
            <a:r>
              <a:rPr lang="en-GB" sz="195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give an inclusion achievement point to any tutee who you feel has gone above and beyond to show kindness and empathy.</a:t>
            </a:r>
            <a:endParaRPr sz="1950" b="0" i="0" u="none" strike="noStrike" cap="non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7" name="Google Shape;117;g2cd2eb4f695_0_1"/>
          <p:cNvPicPr preferRelativeResize="0"/>
          <p:nvPr/>
        </p:nvPicPr>
        <p:blipFill rotWithShape="1">
          <a:blip r:embed="rId5">
            <a:alphaModFix/>
          </a:blip>
          <a:srcRect l="37595" t="17762" r="37591" b="21697"/>
          <a:stretch/>
        </p:blipFill>
        <p:spPr>
          <a:xfrm>
            <a:off x="8002200" y="1335888"/>
            <a:ext cx="3306000" cy="48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746</Words>
  <Application>Microsoft Office PowerPoint</Application>
  <PresentationFormat>Widescreen</PresentationFormat>
  <Paragraphs>225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Adventurer Black SF</vt:lpstr>
      <vt:lpstr>Century Gothic</vt:lpstr>
      <vt:lpstr>Wicker Heavy SF</vt:lpstr>
      <vt:lpstr>Felix Titling</vt:lpstr>
      <vt:lpstr>Arial</vt:lpstr>
      <vt:lpstr>Noto Sans Symbols</vt:lpstr>
      <vt:lpstr>DM Sans</vt:lpstr>
      <vt:lpstr>Office Theme</vt:lpstr>
      <vt:lpstr>PowerPoint Presentation</vt:lpstr>
      <vt:lpstr>Eid ul-Adha</vt:lpstr>
      <vt:lpstr>Student Leadership Campaign</vt:lpstr>
      <vt:lpstr>PE Enrichment Timetable - HT6</vt:lpstr>
      <vt:lpstr>PowerPoint Presentation</vt:lpstr>
      <vt:lpstr>Achievement</vt:lpstr>
      <vt:lpstr>PowerPoint Presentation</vt:lpstr>
      <vt:lpstr>Anti- Bullying Campaign</vt:lpstr>
      <vt:lpstr>Anti- Bullying Campaign</vt:lpstr>
      <vt:lpstr>Student ambassador led drop-ins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Christopher</dc:creator>
  <cp:lastModifiedBy>Liam O'Hara</cp:lastModifiedBy>
  <cp:revision>4</cp:revision>
  <dcterms:created xsi:type="dcterms:W3CDTF">2022-08-28T20:56:01Z</dcterms:created>
  <dcterms:modified xsi:type="dcterms:W3CDTF">2024-06-14T10:21:58Z</dcterms:modified>
</cp:coreProperties>
</file>